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6" r:id="rId2"/>
    <p:sldId id="257" r:id="rId3"/>
    <p:sldId id="274" r:id="rId4"/>
    <p:sldId id="275" r:id="rId5"/>
    <p:sldId id="261" r:id="rId6"/>
    <p:sldId id="262" r:id="rId7"/>
    <p:sldId id="263" r:id="rId8"/>
    <p:sldId id="266" r:id="rId9"/>
    <p:sldId id="264" r:id="rId10"/>
    <p:sldId id="267" r:id="rId11"/>
    <p:sldId id="265" r:id="rId12"/>
    <p:sldId id="268" r:id="rId13"/>
    <p:sldId id="269" r:id="rId14"/>
    <p:sldId id="270" r:id="rId15"/>
    <p:sldId id="271" r:id="rId16"/>
    <p:sldId id="272" r:id="rId17"/>
    <p:sldId id="273" r:id="rId18"/>
    <p:sldId id="259" r:id="rId19"/>
    <p:sldId id="260" r:id="rId20"/>
  </p:sldIdLst>
  <p:sldSz cx="9144000" cy="6858000" type="screen4x3"/>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D0D0D"/>
    <a:srgbClr val="000066"/>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0" autoAdjust="0"/>
    <p:restoredTop sz="94660"/>
  </p:normalViewPr>
  <p:slideViewPr>
    <p:cSldViewPr>
      <p:cViewPr varScale="1">
        <p:scale>
          <a:sx n="79" d="100"/>
          <a:sy n="79" d="100"/>
        </p:scale>
        <p:origin x="1152"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4BBA18AC-4797-4562-BBC0-FBA2D6442DCE}" type="datetimeFigureOut">
              <a:rPr lang="es-CO" smtClean="0"/>
              <a:t>7/09/2018</a:t>
            </a:fld>
            <a:endParaRPr lang="es-CO"/>
          </a:p>
        </p:txBody>
      </p:sp>
      <p:sp>
        <p:nvSpPr>
          <p:cNvPr id="5" name="Footer Placeholder 4"/>
          <p:cNvSpPr>
            <a:spLocks noGrp="1"/>
          </p:cNvSpPr>
          <p:nvPr>
            <p:ph type="ftr" sz="quarter" idx="11"/>
          </p:nvPr>
        </p:nvSpPr>
        <p:spPr>
          <a:xfrm>
            <a:off x="1900237" y="5410202"/>
            <a:ext cx="3843665" cy="365125"/>
          </a:xfrm>
        </p:spPr>
        <p:txBody>
          <a:bodyPr/>
          <a:lstStyle/>
          <a:p>
            <a:endParaRPr lang="es-CO"/>
          </a:p>
        </p:txBody>
      </p:sp>
      <p:sp>
        <p:nvSpPr>
          <p:cNvPr id="6" name="Slide Number Placeholder 5"/>
          <p:cNvSpPr>
            <a:spLocks noGrp="1"/>
          </p:cNvSpPr>
          <p:nvPr>
            <p:ph type="sldNum" sz="quarter" idx="12"/>
          </p:nvPr>
        </p:nvSpPr>
        <p:spPr>
          <a:xfrm>
            <a:off x="7915603" y="5410200"/>
            <a:ext cx="578317" cy="365125"/>
          </a:xfrm>
        </p:spPr>
        <p:txBody>
          <a:bodyPr/>
          <a:lstStyle/>
          <a:p>
            <a:fld id="{F9B60678-AE97-423F-8249-B4BD3DB156E8}" type="slidenum">
              <a:rPr lang="es-CO" smtClean="0"/>
              <a:t>‹Nº›</a:t>
            </a:fld>
            <a:endParaRPr lang="es-CO"/>
          </a:p>
        </p:txBody>
      </p:sp>
    </p:spTree>
    <p:extLst>
      <p:ext uri="{BB962C8B-B14F-4D97-AF65-F5344CB8AC3E}">
        <p14:creationId xmlns:p14="http://schemas.microsoft.com/office/powerpoint/2010/main" val="2845703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smtClean="0"/>
              <a:t>Haga clic en el icono para agregar una imagen</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BBA18AC-4797-4562-BBC0-FBA2D6442DCE}" type="datetimeFigureOut">
              <a:rPr lang="es-CO" smtClean="0"/>
              <a:t>7/09/2018</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F9B60678-AE97-423F-8249-B4BD3DB156E8}" type="slidenum">
              <a:rPr lang="es-CO" smtClean="0"/>
              <a:t>‹Nº›</a:t>
            </a:fld>
            <a:endParaRPr lang="es-CO"/>
          </a:p>
        </p:txBody>
      </p:sp>
    </p:spTree>
    <p:extLst>
      <p:ext uri="{BB962C8B-B14F-4D97-AF65-F5344CB8AC3E}">
        <p14:creationId xmlns:p14="http://schemas.microsoft.com/office/powerpoint/2010/main" val="1487994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BBA18AC-4797-4562-BBC0-FBA2D6442DCE}" type="datetimeFigureOut">
              <a:rPr lang="es-CO" smtClean="0"/>
              <a:t>7/09/2018</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F9B60678-AE97-423F-8249-B4BD3DB156E8}" type="slidenum">
              <a:rPr lang="es-CO" smtClean="0"/>
              <a:t>‹Nº›</a:t>
            </a:fld>
            <a:endParaRPr lang="es-CO"/>
          </a:p>
        </p:txBody>
      </p:sp>
    </p:spTree>
    <p:extLst>
      <p:ext uri="{BB962C8B-B14F-4D97-AF65-F5344CB8AC3E}">
        <p14:creationId xmlns:p14="http://schemas.microsoft.com/office/powerpoint/2010/main" val="4263334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BBA18AC-4797-4562-BBC0-FBA2D6442DCE}" type="datetimeFigureOut">
              <a:rPr lang="es-CO" smtClean="0"/>
              <a:t>7/09/2018</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F9B60678-AE97-423F-8249-B4BD3DB156E8}" type="slidenum">
              <a:rPr lang="es-CO" smtClean="0"/>
              <a:t>‹Nº›</a:t>
            </a:fld>
            <a:endParaRPr lang="es-CO"/>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16613623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BBA18AC-4797-4562-BBC0-FBA2D6442DCE}" type="datetimeFigureOut">
              <a:rPr lang="es-CO" smtClean="0"/>
              <a:t>7/09/2018</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F9B60678-AE97-423F-8249-B4BD3DB156E8}" type="slidenum">
              <a:rPr lang="es-CO" smtClean="0"/>
              <a:t>‹Nº›</a:t>
            </a:fld>
            <a:endParaRPr lang="es-CO"/>
          </a:p>
        </p:txBody>
      </p:sp>
    </p:spTree>
    <p:extLst>
      <p:ext uri="{BB962C8B-B14F-4D97-AF65-F5344CB8AC3E}">
        <p14:creationId xmlns:p14="http://schemas.microsoft.com/office/powerpoint/2010/main" val="806878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4BBA18AC-4797-4562-BBC0-FBA2D6442DCE}" type="datetimeFigureOut">
              <a:rPr lang="es-CO" smtClean="0"/>
              <a:t>7/09/2018</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F9B60678-AE97-423F-8249-B4BD3DB156E8}" type="slidenum">
              <a:rPr lang="es-CO" smtClean="0"/>
              <a:t>‹Nº›</a:t>
            </a:fld>
            <a:endParaRPr lang="es-CO"/>
          </a:p>
        </p:txBody>
      </p:sp>
    </p:spTree>
    <p:extLst>
      <p:ext uri="{BB962C8B-B14F-4D97-AF65-F5344CB8AC3E}">
        <p14:creationId xmlns:p14="http://schemas.microsoft.com/office/powerpoint/2010/main" val="9856483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s-ES" smtClean="0"/>
              <a:t>Haga clic en el icono para agregar una imagen</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s-ES" smtClean="0"/>
              <a:t>Haga clic en el icono para agregar una imagen</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s-ES" smtClean="0"/>
              <a:t>Haga clic en el icono para agregar una imagen</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4BBA18AC-4797-4562-BBC0-FBA2D6442DCE}" type="datetimeFigureOut">
              <a:rPr lang="es-CO" smtClean="0"/>
              <a:t>7/09/2018</a:t>
            </a:fld>
            <a:endParaRPr lang="es-CO"/>
          </a:p>
        </p:txBody>
      </p:sp>
      <p:sp>
        <p:nvSpPr>
          <p:cNvPr id="4" name="Footer Placeholder 3"/>
          <p:cNvSpPr>
            <a:spLocks noGrp="1"/>
          </p:cNvSpPr>
          <p:nvPr>
            <p:ph type="ftr" sz="quarter" idx="11"/>
          </p:nvPr>
        </p:nvSpPr>
        <p:spPr/>
        <p:txBody>
          <a:bodyPr/>
          <a:lstStyle>
            <a:lvl1pPr>
              <a:defRPr cap="all" baseline="0"/>
            </a:lvl1pPr>
          </a:lstStyle>
          <a:p>
            <a:endParaRPr lang="es-CO"/>
          </a:p>
        </p:txBody>
      </p:sp>
      <p:sp>
        <p:nvSpPr>
          <p:cNvPr id="5" name="Slide Number Placeholder 4"/>
          <p:cNvSpPr>
            <a:spLocks noGrp="1"/>
          </p:cNvSpPr>
          <p:nvPr>
            <p:ph type="sldNum" sz="quarter" idx="12"/>
          </p:nvPr>
        </p:nvSpPr>
        <p:spPr/>
        <p:txBody>
          <a:bodyPr/>
          <a:lstStyle/>
          <a:p>
            <a:fld id="{F9B60678-AE97-423F-8249-B4BD3DB156E8}" type="slidenum">
              <a:rPr lang="es-CO" smtClean="0"/>
              <a:t>‹Nº›</a:t>
            </a:fld>
            <a:endParaRPr lang="es-CO"/>
          </a:p>
        </p:txBody>
      </p:sp>
    </p:spTree>
    <p:extLst>
      <p:ext uri="{BB962C8B-B14F-4D97-AF65-F5344CB8AC3E}">
        <p14:creationId xmlns:p14="http://schemas.microsoft.com/office/powerpoint/2010/main" val="1276749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BBA18AC-4797-4562-BBC0-FBA2D6442DCE}" type="datetimeFigureOut">
              <a:rPr lang="es-CO" smtClean="0"/>
              <a:t>7/09/2018</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F9B60678-AE97-423F-8249-B4BD3DB156E8}" type="slidenum">
              <a:rPr lang="es-CO" smtClean="0"/>
              <a:t>‹Nº›</a:t>
            </a:fld>
            <a:endParaRPr lang="es-CO"/>
          </a:p>
        </p:txBody>
      </p:sp>
    </p:spTree>
    <p:extLst>
      <p:ext uri="{BB962C8B-B14F-4D97-AF65-F5344CB8AC3E}">
        <p14:creationId xmlns:p14="http://schemas.microsoft.com/office/powerpoint/2010/main" val="33922758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BBA18AC-4797-4562-BBC0-FBA2D6442DCE}" type="datetimeFigureOut">
              <a:rPr lang="es-CO" smtClean="0"/>
              <a:t>7/09/2018</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F9B60678-AE97-423F-8249-B4BD3DB156E8}" type="slidenum">
              <a:rPr lang="es-CO" smtClean="0"/>
              <a:t>‹Nº›</a:t>
            </a:fld>
            <a:endParaRPr lang="es-CO"/>
          </a:p>
        </p:txBody>
      </p:sp>
    </p:spTree>
    <p:extLst>
      <p:ext uri="{BB962C8B-B14F-4D97-AF65-F5344CB8AC3E}">
        <p14:creationId xmlns:p14="http://schemas.microsoft.com/office/powerpoint/2010/main" val="686547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s-ES" smtClean="0"/>
              <a:t>Haga clic para modificar el estilo de título del patrón</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4BBA18AC-4797-4562-BBC0-FBA2D6442DCE}" type="datetimeFigureOut">
              <a:rPr lang="es-CO" smtClean="0"/>
              <a:t>7/09/2018</a:t>
            </a:fld>
            <a:endParaRPr lang="es-CO"/>
          </a:p>
        </p:txBody>
      </p:sp>
      <p:sp>
        <p:nvSpPr>
          <p:cNvPr id="50" name="Footer Placeholder 4"/>
          <p:cNvSpPr>
            <a:spLocks noGrp="1"/>
          </p:cNvSpPr>
          <p:nvPr>
            <p:ph type="ftr" sz="quarter" idx="11"/>
          </p:nvPr>
        </p:nvSpPr>
        <p:spPr>
          <a:xfrm>
            <a:off x="856059" y="5883276"/>
            <a:ext cx="4679482" cy="365125"/>
          </a:xfrm>
        </p:spPr>
        <p:txBody>
          <a:bodyPr/>
          <a:lstStyle/>
          <a:p>
            <a:endParaRPr lang="es-CO"/>
          </a:p>
        </p:txBody>
      </p:sp>
      <p:sp>
        <p:nvSpPr>
          <p:cNvPr id="51" name="Slide Number Placeholder 5"/>
          <p:cNvSpPr>
            <a:spLocks noGrp="1"/>
          </p:cNvSpPr>
          <p:nvPr>
            <p:ph type="sldNum" sz="quarter" idx="12"/>
          </p:nvPr>
        </p:nvSpPr>
        <p:spPr>
          <a:xfrm>
            <a:off x="7707241" y="5883275"/>
            <a:ext cx="578317" cy="365125"/>
          </a:xfrm>
        </p:spPr>
        <p:txBody>
          <a:bodyPr/>
          <a:lstStyle/>
          <a:p>
            <a:fld id="{F9B60678-AE97-423F-8249-B4BD3DB156E8}" type="slidenum">
              <a:rPr lang="es-CO" smtClean="0"/>
              <a:t>‹Nº›</a:t>
            </a:fld>
            <a:endParaRPr lang="es-CO"/>
          </a:p>
        </p:txBody>
      </p:sp>
    </p:spTree>
    <p:extLst>
      <p:ext uri="{BB962C8B-B14F-4D97-AF65-F5344CB8AC3E}">
        <p14:creationId xmlns:p14="http://schemas.microsoft.com/office/powerpoint/2010/main" val="3020524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4BBA18AC-4797-4562-BBC0-FBA2D6442DCE}" type="datetimeFigureOut">
              <a:rPr lang="es-CO" smtClean="0"/>
              <a:t>7/09/2018</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F9B60678-AE97-423F-8249-B4BD3DB156E8}" type="slidenum">
              <a:rPr lang="es-CO" smtClean="0"/>
              <a:t>‹Nº›</a:t>
            </a:fld>
            <a:endParaRPr lang="es-CO"/>
          </a:p>
        </p:txBody>
      </p:sp>
    </p:spTree>
    <p:extLst>
      <p:ext uri="{BB962C8B-B14F-4D97-AF65-F5344CB8AC3E}">
        <p14:creationId xmlns:p14="http://schemas.microsoft.com/office/powerpoint/2010/main" val="1226847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BBA18AC-4797-4562-BBC0-FBA2D6442DCE}" type="datetimeFigureOut">
              <a:rPr lang="es-CO" smtClean="0"/>
              <a:t>7/09/2018</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F9B60678-AE97-423F-8249-B4BD3DB156E8}" type="slidenum">
              <a:rPr lang="es-CO" smtClean="0"/>
              <a:t>‹Nº›</a:t>
            </a:fld>
            <a:endParaRPr lang="es-CO"/>
          </a:p>
        </p:txBody>
      </p:sp>
    </p:spTree>
    <p:extLst>
      <p:ext uri="{BB962C8B-B14F-4D97-AF65-F5344CB8AC3E}">
        <p14:creationId xmlns:p14="http://schemas.microsoft.com/office/powerpoint/2010/main" val="3679715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856058" y="3073398"/>
            <a:ext cx="3658793" cy="2717801"/>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4629150" y="3073398"/>
            <a:ext cx="3656408" cy="2717801"/>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BBA18AC-4797-4562-BBC0-FBA2D6442DCE}" type="datetimeFigureOut">
              <a:rPr lang="es-CO" smtClean="0"/>
              <a:t>7/09/2018</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F9B60678-AE97-423F-8249-B4BD3DB156E8}" type="slidenum">
              <a:rPr lang="es-CO" smtClean="0"/>
              <a:t>‹Nº›</a:t>
            </a:fld>
            <a:endParaRPr lang="es-CO"/>
          </a:p>
        </p:txBody>
      </p:sp>
    </p:spTree>
    <p:extLst>
      <p:ext uri="{BB962C8B-B14F-4D97-AF65-F5344CB8AC3E}">
        <p14:creationId xmlns:p14="http://schemas.microsoft.com/office/powerpoint/2010/main" val="323055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4BBA18AC-4797-4562-BBC0-FBA2D6442DCE}" type="datetimeFigureOut">
              <a:rPr lang="es-CO" smtClean="0"/>
              <a:t>7/09/2018</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F9B60678-AE97-423F-8249-B4BD3DB156E8}" type="slidenum">
              <a:rPr lang="es-CO" smtClean="0"/>
              <a:t>‹Nº›</a:t>
            </a:fld>
            <a:endParaRPr lang="es-CO"/>
          </a:p>
        </p:txBody>
      </p:sp>
    </p:spTree>
    <p:extLst>
      <p:ext uri="{BB962C8B-B14F-4D97-AF65-F5344CB8AC3E}">
        <p14:creationId xmlns:p14="http://schemas.microsoft.com/office/powerpoint/2010/main" val="2864691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BA18AC-4797-4562-BBC0-FBA2D6442DCE}" type="datetimeFigureOut">
              <a:rPr lang="es-CO" smtClean="0"/>
              <a:t>7/09/2018</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F9B60678-AE97-423F-8249-B4BD3DB156E8}" type="slidenum">
              <a:rPr lang="es-CO" smtClean="0"/>
              <a:t>‹Nº›</a:t>
            </a:fld>
            <a:endParaRPr lang="es-CO"/>
          </a:p>
        </p:txBody>
      </p:sp>
    </p:spTree>
    <p:extLst>
      <p:ext uri="{BB962C8B-B14F-4D97-AF65-F5344CB8AC3E}">
        <p14:creationId xmlns:p14="http://schemas.microsoft.com/office/powerpoint/2010/main" val="3540300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BBA18AC-4797-4562-BBC0-FBA2D6442DCE}" type="datetimeFigureOut">
              <a:rPr lang="es-CO" smtClean="0"/>
              <a:t>7/09/2018</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F9B60678-AE97-423F-8249-B4BD3DB156E8}" type="slidenum">
              <a:rPr lang="es-CO" smtClean="0"/>
              <a:t>‹Nº›</a:t>
            </a:fld>
            <a:endParaRPr lang="es-CO"/>
          </a:p>
        </p:txBody>
      </p:sp>
    </p:spTree>
    <p:extLst>
      <p:ext uri="{BB962C8B-B14F-4D97-AF65-F5344CB8AC3E}">
        <p14:creationId xmlns:p14="http://schemas.microsoft.com/office/powerpoint/2010/main" val="1608551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s-ES" smtClean="0"/>
              <a:t>Haga clic en el icono para agregar una imagen</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BBA18AC-4797-4562-BBC0-FBA2D6442DCE}" type="datetimeFigureOut">
              <a:rPr lang="es-CO" smtClean="0"/>
              <a:t>7/09/2018</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F9B60678-AE97-423F-8249-B4BD3DB156E8}" type="slidenum">
              <a:rPr lang="es-CO" smtClean="0"/>
              <a:t>‹Nº›</a:t>
            </a:fld>
            <a:endParaRPr lang="es-CO"/>
          </a:p>
        </p:txBody>
      </p:sp>
    </p:spTree>
    <p:extLst>
      <p:ext uri="{BB962C8B-B14F-4D97-AF65-F5344CB8AC3E}">
        <p14:creationId xmlns:p14="http://schemas.microsoft.com/office/powerpoint/2010/main" val="4177197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9041774" cy="6858001"/>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BBA18AC-4797-4562-BBC0-FBA2D6442DCE}" type="datetimeFigureOut">
              <a:rPr lang="es-CO" smtClean="0"/>
              <a:t>7/09/2018</a:t>
            </a:fld>
            <a:endParaRPr lang="es-CO"/>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9B60678-AE97-423F-8249-B4BD3DB156E8}" type="slidenum">
              <a:rPr lang="es-CO" smtClean="0"/>
              <a:t>‹Nº›</a:t>
            </a:fld>
            <a:endParaRPr lang="es-CO"/>
          </a:p>
        </p:txBody>
      </p:sp>
    </p:spTree>
    <p:extLst>
      <p:ext uri="{BB962C8B-B14F-4D97-AF65-F5344CB8AC3E}">
        <p14:creationId xmlns:p14="http://schemas.microsoft.com/office/powerpoint/2010/main" val="2837444356"/>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medium.com/loom-network/loom-network-sdk-alpha-release-first-5-dappchains-announced-sdk-roadmap-1dddec789004" TargetMode="External"/><Relationship Id="rId2" Type="http://schemas.openxmlformats.org/officeDocument/2006/relationships/hyperlink" Target="https://assetstore.unity.com/packages/templates/packs/dmarket-integration-sdk-120634" TargetMode="External"/><Relationship Id="rId1" Type="http://schemas.openxmlformats.org/officeDocument/2006/relationships/slideLayout" Target="../slideLayouts/slideLayout2.xml"/><Relationship Id="rId4" Type="http://schemas.openxmlformats.org/officeDocument/2006/relationships/hyperlink" Target="https://cryptozombies.io/"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Secure_by_design" TargetMode="Externa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2" y="0"/>
            <a:ext cx="9180512" cy="6858000"/>
          </a:xfrm>
          <a:prstGeom prst="rect">
            <a:avLst/>
          </a:prstGeom>
        </p:spPr>
      </p:pic>
      <p:sp>
        <p:nvSpPr>
          <p:cNvPr id="2" name="1 Título"/>
          <p:cNvSpPr>
            <a:spLocks noGrp="1"/>
          </p:cNvSpPr>
          <p:nvPr>
            <p:ph type="ctrTitle"/>
          </p:nvPr>
        </p:nvSpPr>
        <p:spPr>
          <a:xfrm>
            <a:off x="827584" y="313643"/>
            <a:ext cx="7772400" cy="1470025"/>
          </a:xfrm>
        </p:spPr>
        <p:txBody>
          <a:bodyPr>
            <a:normAutofit fontScale="90000"/>
          </a:bodyPr>
          <a:lstStyle/>
          <a:p>
            <a:r>
              <a:rPr lang="es-CO" sz="2400" dirty="0" smtClean="0">
                <a:solidFill>
                  <a:schemeClr val="tx1"/>
                </a:solidFill>
                <a:effectLst>
                  <a:outerShdw blurRad="38100" dist="38100" dir="2700000" algn="tl">
                    <a:srgbClr val="000000">
                      <a:alpha val="43137"/>
                    </a:srgbClr>
                  </a:outerShdw>
                </a:effectLst>
                <a:latin typeface="Gears of Peace" panose="02010000000000000000" pitchFamily="2" charset="0"/>
              </a:rPr>
              <a:t>BLOCKCHAIN</a:t>
            </a:r>
            <a:br>
              <a:rPr lang="es-CO" sz="2400" dirty="0" smtClean="0">
                <a:solidFill>
                  <a:schemeClr val="tx1"/>
                </a:solidFill>
                <a:effectLst>
                  <a:outerShdw blurRad="38100" dist="38100" dir="2700000" algn="tl">
                    <a:srgbClr val="000000">
                      <a:alpha val="43137"/>
                    </a:srgbClr>
                  </a:outerShdw>
                </a:effectLst>
                <a:latin typeface="Gears of Peace" panose="02010000000000000000" pitchFamily="2" charset="0"/>
              </a:rPr>
            </a:br>
            <a:r>
              <a:rPr lang="es-CO" sz="2400" dirty="0" smtClean="0">
                <a:solidFill>
                  <a:schemeClr val="tx1"/>
                </a:solidFill>
                <a:effectLst>
                  <a:outerShdw blurRad="38100" dist="38100" dir="2700000" algn="tl">
                    <a:srgbClr val="000000">
                      <a:alpha val="43137"/>
                    </a:srgbClr>
                  </a:outerShdw>
                </a:effectLst>
                <a:latin typeface="Gears of Peace" panose="02010000000000000000" pitchFamily="2" charset="0"/>
              </a:rPr>
              <a:t> </a:t>
            </a:r>
            <a:br>
              <a:rPr lang="es-CO" sz="2400" dirty="0" smtClean="0">
                <a:solidFill>
                  <a:schemeClr val="tx1"/>
                </a:solidFill>
                <a:effectLst>
                  <a:outerShdw blurRad="38100" dist="38100" dir="2700000" algn="tl">
                    <a:srgbClr val="000000">
                      <a:alpha val="43137"/>
                    </a:srgbClr>
                  </a:outerShdw>
                </a:effectLst>
                <a:latin typeface="Gears of Peace" panose="02010000000000000000" pitchFamily="2" charset="0"/>
              </a:rPr>
            </a:br>
            <a:r>
              <a:rPr lang="es-CO" sz="2400" dirty="0" smtClean="0">
                <a:solidFill>
                  <a:schemeClr val="tx1"/>
                </a:solidFill>
                <a:effectLst>
                  <a:outerShdw blurRad="38100" dist="38100" dir="2700000" algn="tl">
                    <a:srgbClr val="000000">
                      <a:alpha val="43137"/>
                    </a:srgbClr>
                  </a:outerShdw>
                </a:effectLst>
                <a:latin typeface="Gears of Peace" panose="02010000000000000000" pitchFamily="2" charset="0"/>
              </a:rPr>
              <a:t>en </a:t>
            </a:r>
            <a:br>
              <a:rPr lang="es-CO" sz="2400" dirty="0" smtClean="0">
                <a:solidFill>
                  <a:schemeClr val="tx1"/>
                </a:solidFill>
                <a:effectLst>
                  <a:outerShdw blurRad="38100" dist="38100" dir="2700000" algn="tl">
                    <a:srgbClr val="000000">
                      <a:alpha val="43137"/>
                    </a:srgbClr>
                  </a:outerShdw>
                </a:effectLst>
                <a:latin typeface="Gears of Peace" panose="02010000000000000000" pitchFamily="2" charset="0"/>
              </a:rPr>
            </a:br>
            <a:r>
              <a:rPr lang="es-CO" sz="2400" dirty="0" smtClean="0">
                <a:solidFill>
                  <a:schemeClr val="tx1"/>
                </a:solidFill>
                <a:effectLst>
                  <a:outerShdw blurRad="38100" dist="38100" dir="2700000" algn="tl">
                    <a:srgbClr val="000000">
                      <a:alpha val="43137"/>
                    </a:srgbClr>
                  </a:outerShdw>
                </a:effectLst>
                <a:latin typeface="Gears of Peace" panose="02010000000000000000" pitchFamily="2" charset="0"/>
              </a:rPr>
              <a:t/>
            </a:r>
            <a:br>
              <a:rPr lang="es-CO" sz="2400" dirty="0" smtClean="0">
                <a:solidFill>
                  <a:schemeClr val="tx1"/>
                </a:solidFill>
                <a:effectLst>
                  <a:outerShdw blurRad="38100" dist="38100" dir="2700000" algn="tl">
                    <a:srgbClr val="000000">
                      <a:alpha val="43137"/>
                    </a:srgbClr>
                  </a:outerShdw>
                </a:effectLst>
                <a:latin typeface="Gears of Peace" panose="02010000000000000000" pitchFamily="2" charset="0"/>
              </a:rPr>
            </a:br>
            <a:r>
              <a:rPr lang="es-CO" sz="2400" dirty="0" smtClean="0">
                <a:solidFill>
                  <a:schemeClr val="tx1"/>
                </a:solidFill>
                <a:effectLst>
                  <a:outerShdw blurRad="38100" dist="38100" dir="2700000" algn="tl">
                    <a:srgbClr val="000000">
                      <a:alpha val="43137"/>
                    </a:srgbClr>
                  </a:outerShdw>
                </a:effectLst>
                <a:latin typeface="Gears of Peace" panose="02010000000000000000" pitchFamily="2" charset="0"/>
              </a:rPr>
              <a:t>Video Juegos</a:t>
            </a:r>
            <a:endParaRPr lang="es-CO" sz="2400" dirty="0">
              <a:solidFill>
                <a:schemeClr val="tx1"/>
              </a:solidFill>
              <a:effectLst>
                <a:outerShdw blurRad="38100" dist="38100" dir="2700000" algn="tl">
                  <a:srgbClr val="000000">
                    <a:alpha val="43137"/>
                  </a:srgbClr>
                </a:outerShdw>
              </a:effectLst>
              <a:latin typeface="Gears of Peace" panose="02010000000000000000" pitchFamily="2" charset="0"/>
            </a:endParaRPr>
          </a:p>
        </p:txBody>
      </p:sp>
      <p:sp>
        <p:nvSpPr>
          <p:cNvPr id="3" name="2 Subtítulo"/>
          <p:cNvSpPr>
            <a:spLocks noGrp="1"/>
          </p:cNvSpPr>
          <p:nvPr>
            <p:ph type="subTitle" idx="1"/>
          </p:nvPr>
        </p:nvSpPr>
        <p:spPr>
          <a:xfrm>
            <a:off x="323528" y="2996952"/>
            <a:ext cx="6400800" cy="3289920"/>
          </a:xfrm>
        </p:spPr>
        <p:txBody>
          <a:bodyPr>
            <a:normAutofit/>
          </a:bodyPr>
          <a:lstStyle/>
          <a:p>
            <a:pPr marL="457200" indent="-457200" algn="l">
              <a:buFont typeface="Arial" pitchFamily="34" charset="0"/>
              <a:buChar char="•"/>
            </a:pPr>
            <a:r>
              <a:rPr lang="es-CO" sz="1800" b="1" dirty="0" smtClean="0">
                <a:solidFill>
                  <a:schemeClr val="tx1"/>
                </a:solidFill>
                <a:effectLst>
                  <a:outerShdw blurRad="38100" dist="38100" dir="2700000" algn="tl">
                    <a:srgbClr val="000000">
                      <a:alpha val="43137"/>
                    </a:srgbClr>
                  </a:outerShdw>
                </a:effectLst>
              </a:rPr>
              <a:t>¿Qué es tecnología blockchain?</a:t>
            </a:r>
          </a:p>
          <a:p>
            <a:pPr marL="457200" indent="-457200" algn="l">
              <a:buFont typeface="Arial" pitchFamily="34" charset="0"/>
              <a:buChar char="•"/>
            </a:pPr>
            <a:r>
              <a:rPr lang="es-CO" sz="1800" b="1" dirty="0" smtClean="0">
                <a:solidFill>
                  <a:schemeClr val="tx1"/>
                </a:solidFill>
                <a:effectLst>
                  <a:outerShdw blurRad="38100" dist="38100" dir="2700000" algn="tl">
                    <a:srgbClr val="000000">
                      <a:alpha val="43137"/>
                    </a:srgbClr>
                  </a:outerShdw>
                </a:effectLst>
              </a:rPr>
              <a:t>beneficios al mundo de los video juegos?</a:t>
            </a:r>
          </a:p>
          <a:p>
            <a:pPr marL="457200" indent="-457200" algn="l">
              <a:buFont typeface="Arial" pitchFamily="34" charset="0"/>
              <a:buChar char="•"/>
            </a:pPr>
            <a:r>
              <a:rPr lang="es-CO" sz="1800" b="1" dirty="0" smtClean="0">
                <a:solidFill>
                  <a:schemeClr val="tx1"/>
                </a:solidFill>
                <a:effectLst>
                  <a:outerShdw blurRad="38100" dist="38100" dir="2700000" algn="tl">
                    <a:srgbClr val="000000">
                      <a:alpha val="43137"/>
                    </a:srgbClr>
                  </a:outerShdw>
                </a:effectLst>
              </a:rPr>
              <a:t>Casos existentes.</a:t>
            </a:r>
          </a:p>
          <a:p>
            <a:pPr marL="457200" indent="-457200" algn="l">
              <a:buFont typeface="Arial" pitchFamily="34" charset="0"/>
              <a:buChar char="•"/>
            </a:pPr>
            <a:r>
              <a:rPr lang="es-CO" sz="1800" b="1" dirty="0" smtClean="0">
                <a:solidFill>
                  <a:schemeClr val="tx1"/>
                </a:solidFill>
                <a:effectLst>
                  <a:outerShdw blurRad="38100" dist="38100" dir="2700000" algn="tl">
                    <a:srgbClr val="000000">
                      <a:alpha val="43137"/>
                    </a:srgbClr>
                  </a:outerShdw>
                </a:effectLst>
              </a:rPr>
              <a:t>Posibilidades en el futuro.</a:t>
            </a:r>
          </a:p>
          <a:p>
            <a:pPr marL="457200" indent="-457200" algn="l">
              <a:buFont typeface="Arial" pitchFamily="34" charset="0"/>
              <a:buChar char="•"/>
            </a:pPr>
            <a:r>
              <a:rPr lang="es-CO" sz="1800" b="1" dirty="0" smtClean="0">
                <a:solidFill>
                  <a:schemeClr val="tx1"/>
                </a:solidFill>
                <a:effectLst>
                  <a:outerShdw blurRad="38100" dist="38100" dir="2700000" algn="tl">
                    <a:srgbClr val="000000">
                      <a:alpha val="43137"/>
                    </a:srgbClr>
                  </a:outerShdw>
                </a:effectLst>
              </a:rPr>
              <a:t>Documentación</a:t>
            </a:r>
            <a:endParaRPr lang="es-CO" sz="18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285688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492896"/>
            <a:ext cx="6453265" cy="4218702"/>
          </a:xfrm>
          <a:prstGeom prst="rect">
            <a:avLst/>
          </a:prstGeom>
        </p:spPr>
      </p:pic>
      <p:sp>
        <p:nvSpPr>
          <p:cNvPr id="5" name="Rectángulo 4"/>
          <p:cNvSpPr/>
          <p:nvPr/>
        </p:nvSpPr>
        <p:spPr>
          <a:xfrm>
            <a:off x="0" y="0"/>
            <a:ext cx="9144000" cy="6858000"/>
          </a:xfrm>
          <a:prstGeom prst="rect">
            <a:avLst/>
          </a:pr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
        <p:nvSpPr>
          <p:cNvPr id="2" name="Título 1"/>
          <p:cNvSpPr>
            <a:spLocks noGrp="1"/>
          </p:cNvSpPr>
          <p:nvPr>
            <p:ph type="title"/>
          </p:nvPr>
        </p:nvSpPr>
        <p:spPr/>
        <p:txBody>
          <a:bodyPr/>
          <a:lstStyle/>
          <a:p>
            <a:r>
              <a:rPr lang="es-CO" dirty="0">
                <a:effectLst>
                  <a:outerShdw blurRad="38100" dist="38100" dir="2700000" algn="tl">
                    <a:srgbClr val="000000">
                      <a:alpha val="43137"/>
                    </a:srgbClr>
                  </a:outerShdw>
                </a:effectLst>
                <a:latin typeface="Square721 BT" panose="020B0504020202060204" pitchFamily="34" charset="0"/>
              </a:rPr>
              <a:t>Economías de juego reguladas</a:t>
            </a:r>
          </a:p>
        </p:txBody>
      </p:sp>
      <p:sp>
        <p:nvSpPr>
          <p:cNvPr id="3" name="Marcador de contenido 2"/>
          <p:cNvSpPr>
            <a:spLocks noGrp="1"/>
          </p:cNvSpPr>
          <p:nvPr>
            <p:ph idx="1"/>
          </p:nvPr>
        </p:nvSpPr>
        <p:spPr>
          <a:xfrm>
            <a:off x="484710" y="1988840"/>
            <a:ext cx="4968436" cy="4195481"/>
          </a:xfrm>
        </p:spPr>
        <p:txBody>
          <a:bodyPr>
            <a:normAutofit fontScale="70000" lnSpcReduction="20000"/>
          </a:bodyPr>
          <a:lstStyle/>
          <a:p>
            <a:r>
              <a:rPr lang="es-CO" dirty="0"/>
              <a:t>P</a:t>
            </a:r>
            <a:r>
              <a:rPr lang="es-CO" dirty="0" smtClean="0"/>
              <a:t>rohibir </a:t>
            </a:r>
            <a:r>
              <a:rPr lang="es-CO" dirty="0"/>
              <a:t>el comercio no hace más que crear mercados negros no regulados</a:t>
            </a:r>
            <a:r>
              <a:rPr lang="es-CO" dirty="0" smtClean="0"/>
              <a:t>.</a:t>
            </a:r>
          </a:p>
          <a:p>
            <a:r>
              <a:rPr lang="es-CO" dirty="0"/>
              <a:t>Los desarrolladores de juegos pierden la capacidad de controlar los parámetros del comercio, perdiendo ingresos potenciales y poniendo a sus usuarios en riesgo de ser estafados</a:t>
            </a:r>
            <a:r>
              <a:rPr lang="es-CO" dirty="0" smtClean="0"/>
              <a:t>.</a:t>
            </a:r>
          </a:p>
          <a:p>
            <a:r>
              <a:rPr lang="es-CO" dirty="0" smtClean="0"/>
              <a:t>La </a:t>
            </a:r>
            <a:r>
              <a:rPr lang="es-CO" dirty="0"/>
              <a:t>blockchain se puede programar para otorgar a los desarrolladores y propietarios de servidores la capacidad de cobrar royalties continuos por los artículos que se comercializan en sus mundos de juego. Los desarrolladores también pueden optar por permitir que los artículos se negocien sin restricciones e incluso pueden evitar que se negocien.</a:t>
            </a:r>
          </a:p>
        </p:txBody>
      </p:sp>
    </p:spTree>
    <p:extLst>
      <p:ext uri="{BB962C8B-B14F-4D97-AF65-F5344CB8AC3E}">
        <p14:creationId xmlns:p14="http://schemas.microsoft.com/office/powerpoint/2010/main" val="2498849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2060848"/>
            <a:ext cx="9097290" cy="4748786"/>
          </a:xfrm>
          <a:prstGeom prst="rect">
            <a:avLst/>
          </a:prstGeom>
        </p:spPr>
      </p:pic>
      <p:sp>
        <p:nvSpPr>
          <p:cNvPr id="4" name="Rectángulo 3"/>
          <p:cNvSpPr/>
          <p:nvPr/>
        </p:nvSpPr>
        <p:spPr>
          <a:xfrm>
            <a:off x="0" y="0"/>
            <a:ext cx="9144000" cy="6858000"/>
          </a:xfrm>
          <a:prstGeom prst="rect">
            <a:avLst/>
          </a:pr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
        <p:nvSpPr>
          <p:cNvPr id="2" name="Título 1"/>
          <p:cNvSpPr>
            <a:spLocks noGrp="1"/>
          </p:cNvSpPr>
          <p:nvPr>
            <p:ph type="title"/>
          </p:nvPr>
        </p:nvSpPr>
        <p:spPr/>
        <p:txBody>
          <a:bodyPr/>
          <a:lstStyle/>
          <a:p>
            <a:r>
              <a:rPr lang="es-CO" dirty="0" smtClean="0"/>
              <a:t>Rareza por alteración del usuario</a:t>
            </a:r>
            <a:endParaRPr lang="es-CO" dirty="0"/>
          </a:p>
        </p:txBody>
      </p:sp>
      <p:sp>
        <p:nvSpPr>
          <p:cNvPr id="6" name="Marcador de contenido 5"/>
          <p:cNvSpPr>
            <a:spLocks noGrp="1"/>
          </p:cNvSpPr>
          <p:nvPr>
            <p:ph idx="1"/>
          </p:nvPr>
        </p:nvSpPr>
        <p:spPr>
          <a:xfrm>
            <a:off x="299559" y="2083008"/>
            <a:ext cx="5588148" cy="3541714"/>
          </a:xfrm>
        </p:spPr>
        <p:txBody>
          <a:bodyPr>
            <a:normAutofit fontScale="85000" lnSpcReduction="10000"/>
          </a:bodyPr>
          <a:lstStyle/>
          <a:p>
            <a:r>
              <a:rPr lang="es-CO" dirty="0"/>
              <a:t>los </a:t>
            </a:r>
            <a:r>
              <a:rPr lang="es-CO" dirty="0" smtClean="0"/>
              <a:t>objetos </a:t>
            </a:r>
            <a:r>
              <a:rPr lang="es-CO" dirty="0"/>
              <a:t>pueden </a:t>
            </a:r>
            <a:r>
              <a:rPr lang="es-CO" dirty="0" smtClean="0"/>
              <a:t>ser personalizados por </a:t>
            </a:r>
            <a:r>
              <a:rPr lang="es-CO" dirty="0"/>
              <a:t>los </a:t>
            </a:r>
            <a:r>
              <a:rPr lang="es-CO" dirty="0" smtClean="0"/>
              <a:t>usuarios</a:t>
            </a:r>
            <a:r>
              <a:rPr lang="es-CO" dirty="0"/>
              <a:t>, lo que les permite recrear e intercambiar activos actualizados con propiedades únicas</a:t>
            </a:r>
            <a:r>
              <a:rPr lang="es-CO" dirty="0" smtClean="0"/>
              <a:t>.</a:t>
            </a:r>
          </a:p>
          <a:p>
            <a:pPr marL="0" indent="0">
              <a:buNone/>
            </a:pPr>
            <a:r>
              <a:rPr lang="es-CO" dirty="0"/>
              <a:t>Por ejemplo, si un jugador tenía una habilidad de alto nivel que le permitía lanzar un hechizo único sobre un objeto raro, hacerlo le permitiría crear algo muy limitado en el suministro, en el que podría tener el monopolio y venderlo a un precio razonable. precio especial.</a:t>
            </a:r>
          </a:p>
        </p:txBody>
      </p:sp>
    </p:spTree>
    <p:extLst>
      <p:ext uri="{BB962C8B-B14F-4D97-AF65-F5344CB8AC3E}">
        <p14:creationId xmlns:p14="http://schemas.microsoft.com/office/powerpoint/2010/main" val="29793489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9992" y="8918"/>
            <a:ext cx="4896544" cy="4896544"/>
          </a:xfrm>
          <a:prstGeom prst="rect">
            <a:avLst/>
          </a:prstGeom>
        </p:spPr>
      </p:pic>
      <p:sp>
        <p:nvSpPr>
          <p:cNvPr id="7" name="Rectángulo 6"/>
          <p:cNvSpPr/>
          <p:nvPr/>
        </p:nvSpPr>
        <p:spPr>
          <a:xfrm>
            <a:off x="0" y="0"/>
            <a:ext cx="9144000" cy="6858000"/>
          </a:xfrm>
          <a:prstGeom prst="rect">
            <a:avLst/>
          </a:pr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
        <p:nvSpPr>
          <p:cNvPr id="2" name="Título 1"/>
          <p:cNvSpPr>
            <a:spLocks noGrp="1"/>
          </p:cNvSpPr>
          <p:nvPr>
            <p:ph type="title"/>
          </p:nvPr>
        </p:nvSpPr>
        <p:spPr/>
        <p:txBody>
          <a:bodyPr>
            <a:normAutofit fontScale="90000"/>
          </a:bodyPr>
          <a:lstStyle/>
          <a:p>
            <a:r>
              <a:rPr lang="es-CO" dirty="0">
                <a:effectLst>
                  <a:outerShdw blurRad="38100" dist="38100" dir="2700000" algn="tl">
                    <a:srgbClr val="000000">
                      <a:alpha val="43137"/>
                    </a:srgbClr>
                  </a:outerShdw>
                </a:effectLst>
                <a:latin typeface="Square721 BT" panose="020B0504020202060204" pitchFamily="34" charset="0"/>
              </a:rPr>
              <a:t>Ahorro de millones en el procesamiento de pagos</a:t>
            </a:r>
            <a:br>
              <a:rPr lang="es-CO" dirty="0">
                <a:effectLst>
                  <a:outerShdw blurRad="38100" dist="38100" dir="2700000" algn="tl">
                    <a:srgbClr val="000000">
                      <a:alpha val="43137"/>
                    </a:srgbClr>
                  </a:outerShdw>
                </a:effectLst>
                <a:latin typeface="Square721 BT" panose="020B0504020202060204" pitchFamily="34" charset="0"/>
              </a:rPr>
            </a:br>
            <a:endParaRPr lang="es-CO" dirty="0">
              <a:effectLst>
                <a:outerShdw blurRad="38100" dist="38100" dir="2700000" algn="tl">
                  <a:srgbClr val="000000">
                    <a:alpha val="43137"/>
                  </a:srgbClr>
                </a:outerShdw>
              </a:effectLst>
              <a:latin typeface="Square721 BT" panose="020B0504020202060204" pitchFamily="34" charset="0"/>
            </a:endParaRPr>
          </a:p>
        </p:txBody>
      </p:sp>
      <p:sp>
        <p:nvSpPr>
          <p:cNvPr id="5" name="Marcador de contenido 4"/>
          <p:cNvSpPr>
            <a:spLocks noGrp="1"/>
          </p:cNvSpPr>
          <p:nvPr>
            <p:ph idx="1"/>
          </p:nvPr>
        </p:nvSpPr>
        <p:spPr>
          <a:xfrm>
            <a:off x="842004" y="1916832"/>
            <a:ext cx="5588148" cy="3541714"/>
          </a:xfrm>
        </p:spPr>
        <p:txBody>
          <a:bodyPr>
            <a:normAutofit fontScale="70000" lnSpcReduction="20000"/>
          </a:bodyPr>
          <a:lstStyle/>
          <a:p>
            <a:r>
              <a:rPr lang="es-CO" dirty="0"/>
              <a:t>Las pasarelas de pago descentralizadas permitirán a los usuarios realizar pagos con una fracción de las tarifas que actualmente se pagan a las compañías de tarjetas de crédito</a:t>
            </a:r>
            <a:r>
              <a:rPr lang="es-CO" dirty="0" smtClean="0"/>
              <a:t>.</a:t>
            </a:r>
          </a:p>
          <a:p>
            <a:r>
              <a:rPr lang="es-CO" dirty="0"/>
              <a:t>Los desarrolladores también ahorrarán el rescate de un rey en las pasarelas de pago y las tarifas de suscripción del comerciante</a:t>
            </a:r>
            <a:r>
              <a:rPr lang="es-CO" dirty="0" smtClean="0"/>
              <a:t>.</a:t>
            </a:r>
          </a:p>
          <a:p>
            <a:r>
              <a:rPr lang="es-CO" dirty="0"/>
              <a:t>Los honorarios blockchain encuentran su camino hacia los mineros </a:t>
            </a:r>
            <a:r>
              <a:rPr lang="es-CO" b="1" dirty="0"/>
              <a:t>,</a:t>
            </a:r>
            <a:r>
              <a:rPr lang="es-CO" dirty="0"/>
              <a:t> que son recompensados ​​por ejecutar sus centros de procesamiento de datos. Pero hay tantos y están tan lejos del usuario final que no tienen forma de manipular el mercado.</a:t>
            </a:r>
          </a:p>
        </p:txBody>
      </p:sp>
    </p:spTree>
    <p:extLst>
      <p:ext uri="{BB962C8B-B14F-4D97-AF65-F5344CB8AC3E}">
        <p14:creationId xmlns:p14="http://schemas.microsoft.com/office/powerpoint/2010/main" val="3218097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0823" y="1357803"/>
            <a:ext cx="4876800" cy="4876800"/>
          </a:xfrm>
          <a:prstGeom prst="rect">
            <a:avLst/>
          </a:prstGeom>
        </p:spPr>
      </p:pic>
      <p:sp>
        <p:nvSpPr>
          <p:cNvPr id="4" name="Rectángulo 3"/>
          <p:cNvSpPr/>
          <p:nvPr/>
        </p:nvSpPr>
        <p:spPr>
          <a:xfrm>
            <a:off x="0" y="0"/>
            <a:ext cx="9144000" cy="6858000"/>
          </a:xfrm>
          <a:prstGeom prst="rect">
            <a:avLst/>
          </a:pr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
        <p:nvSpPr>
          <p:cNvPr id="2" name="Título 1"/>
          <p:cNvSpPr>
            <a:spLocks noGrp="1"/>
          </p:cNvSpPr>
          <p:nvPr>
            <p:ph type="title"/>
          </p:nvPr>
        </p:nvSpPr>
        <p:spPr/>
        <p:txBody>
          <a:bodyPr>
            <a:normAutofit fontScale="90000"/>
          </a:bodyPr>
          <a:lstStyle/>
          <a:p>
            <a:r>
              <a:rPr lang="es-CO" dirty="0">
                <a:latin typeface="Square721 BT" panose="020B0504020202060204" pitchFamily="34" charset="0"/>
              </a:rPr>
              <a:t>micro-transacciones podrían hacer que el juego sea más justo</a:t>
            </a:r>
            <a:r>
              <a:rPr lang="es-CO" b="1" dirty="0"/>
              <a:t/>
            </a:r>
            <a:br>
              <a:rPr lang="es-CO" b="1" dirty="0"/>
            </a:br>
            <a:endParaRPr lang="es-CO" dirty="0"/>
          </a:p>
        </p:txBody>
      </p:sp>
      <p:sp>
        <p:nvSpPr>
          <p:cNvPr id="3" name="Marcador de contenido 2"/>
          <p:cNvSpPr>
            <a:spLocks noGrp="1"/>
          </p:cNvSpPr>
          <p:nvPr>
            <p:ph idx="1"/>
          </p:nvPr>
        </p:nvSpPr>
        <p:spPr>
          <a:xfrm>
            <a:off x="888777" y="1866288"/>
            <a:ext cx="5447624" cy="3794960"/>
          </a:xfrm>
        </p:spPr>
        <p:txBody>
          <a:bodyPr>
            <a:normAutofit fontScale="70000" lnSpcReduction="20000"/>
          </a:bodyPr>
          <a:lstStyle/>
          <a:p>
            <a:pPr algn="just"/>
            <a:r>
              <a:rPr lang="es-CO" dirty="0"/>
              <a:t>La capacidad de tomar </a:t>
            </a:r>
            <a:r>
              <a:rPr lang="es-CO" dirty="0" smtClean="0"/>
              <a:t>micro pagos </a:t>
            </a:r>
            <a:r>
              <a:rPr lang="es-CO" dirty="0"/>
              <a:t>de forma rápida, fácil y </a:t>
            </a:r>
            <a:r>
              <a:rPr lang="es-CO" dirty="0" smtClean="0"/>
              <a:t>asequible </a:t>
            </a:r>
            <a:r>
              <a:rPr lang="es-CO" dirty="0"/>
              <a:t>dará a los desarrolladores nuevas formas de monetizar sus juegos</a:t>
            </a:r>
            <a:r>
              <a:rPr lang="es-CO" dirty="0" smtClean="0"/>
              <a:t>.</a:t>
            </a:r>
          </a:p>
          <a:p>
            <a:pPr algn="just"/>
            <a:r>
              <a:rPr lang="es-CO" dirty="0"/>
              <a:t>Los potenciadores más baratos permitirán que más usuarios justifiquen la compra de artículos, especialmente sabiendo que están ganando algo con </a:t>
            </a:r>
            <a:r>
              <a:rPr lang="es-CO" b="1" dirty="0"/>
              <a:t>un valor real</a:t>
            </a:r>
            <a:r>
              <a:rPr lang="es-CO" b="1" dirty="0" smtClean="0"/>
              <a:t>.</a:t>
            </a:r>
          </a:p>
          <a:p>
            <a:pPr algn="just"/>
            <a:r>
              <a:rPr lang="es-CO" dirty="0"/>
              <a:t>Se pueden establecer transacciones automáticas en el juego para que los jugadores puedan permitir que los juegos entreguen activos automáticamente a un costo sin tener que aprobar o rechazar tediosamente las solicitudes, creando una experiencia de juego más fluida</a:t>
            </a:r>
            <a:r>
              <a:rPr lang="es-CO" dirty="0" smtClean="0"/>
              <a:t>.</a:t>
            </a:r>
          </a:p>
          <a:p>
            <a:endParaRPr lang="es-CO" dirty="0"/>
          </a:p>
        </p:txBody>
      </p:sp>
    </p:spTree>
    <p:extLst>
      <p:ext uri="{BB962C8B-B14F-4D97-AF65-F5344CB8AC3E}">
        <p14:creationId xmlns:p14="http://schemas.microsoft.com/office/powerpoint/2010/main" val="2227066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5856" y="1556792"/>
            <a:ext cx="6058644" cy="6058644"/>
          </a:xfrm>
          <a:prstGeom prst="rect">
            <a:avLst/>
          </a:prstGeom>
        </p:spPr>
      </p:pic>
      <p:sp>
        <p:nvSpPr>
          <p:cNvPr id="4" name="Rectángulo 3"/>
          <p:cNvSpPr/>
          <p:nvPr/>
        </p:nvSpPr>
        <p:spPr>
          <a:xfrm>
            <a:off x="0" y="0"/>
            <a:ext cx="9144000" cy="6858000"/>
          </a:xfrm>
          <a:prstGeom prst="rect">
            <a:avLst/>
          </a:pr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
        <p:nvSpPr>
          <p:cNvPr id="2" name="Título 1"/>
          <p:cNvSpPr>
            <a:spLocks noGrp="1"/>
          </p:cNvSpPr>
          <p:nvPr>
            <p:ph type="title"/>
          </p:nvPr>
        </p:nvSpPr>
        <p:spPr/>
        <p:txBody>
          <a:bodyPr/>
          <a:lstStyle/>
          <a:p>
            <a:pPr algn="ctr"/>
            <a:r>
              <a:rPr lang="es-CO" dirty="0" smtClean="0">
                <a:effectLst>
                  <a:outerShdw blurRad="38100" dist="38100" dir="2700000" algn="tl">
                    <a:srgbClr val="000000">
                      <a:alpha val="43137"/>
                    </a:srgbClr>
                  </a:outerShdw>
                </a:effectLst>
                <a:latin typeface="Square721 BT" panose="020B0504020202060204" pitchFamily="34" charset="0"/>
              </a:rPr>
              <a:t>S.D.K Abiertos</a:t>
            </a:r>
            <a:endParaRPr lang="es-CO" dirty="0">
              <a:effectLst>
                <a:outerShdw blurRad="38100" dist="38100" dir="2700000" algn="tl">
                  <a:srgbClr val="000000">
                    <a:alpha val="43137"/>
                  </a:srgbClr>
                </a:outerShdw>
              </a:effectLst>
              <a:latin typeface="Square721 BT" panose="020B0504020202060204" pitchFamily="34" charset="0"/>
            </a:endParaRPr>
          </a:p>
        </p:txBody>
      </p:sp>
      <p:sp>
        <p:nvSpPr>
          <p:cNvPr id="3" name="Marcador de contenido 2"/>
          <p:cNvSpPr>
            <a:spLocks noGrp="1"/>
          </p:cNvSpPr>
          <p:nvPr>
            <p:ph idx="1"/>
          </p:nvPr>
        </p:nvSpPr>
        <p:spPr/>
        <p:txBody>
          <a:bodyPr>
            <a:normAutofit fontScale="85000" lnSpcReduction="20000"/>
          </a:bodyPr>
          <a:lstStyle/>
          <a:p>
            <a:r>
              <a:rPr lang="es-CO" dirty="0"/>
              <a:t>El código abierto simultáneamente fomenta la cooperación y la competencia, y da como resultado una innovación constante, impulsada por una red de mentes creativas</a:t>
            </a:r>
            <a:r>
              <a:rPr lang="es-CO" dirty="0" smtClean="0"/>
              <a:t>.</a:t>
            </a:r>
          </a:p>
          <a:p>
            <a:r>
              <a:rPr lang="es-CO" dirty="0"/>
              <a:t>L</a:t>
            </a:r>
            <a:r>
              <a:rPr lang="es-CO" dirty="0" smtClean="0"/>
              <a:t>a </a:t>
            </a:r>
            <a:r>
              <a:rPr lang="es-CO" dirty="0"/>
              <a:t>propiedad </a:t>
            </a:r>
            <a:r>
              <a:rPr lang="es-CO" dirty="0" smtClean="0"/>
              <a:t>intelectual </a:t>
            </a:r>
            <a:r>
              <a:rPr lang="es-CO" dirty="0"/>
              <a:t>permite poseer una tecnología y restringir a otras personas para que no la avancen, la tecnología de código abierto le permite </a:t>
            </a:r>
            <a:r>
              <a:rPr lang="es-CO" i="1" dirty="0"/>
              <a:t>innovar</a:t>
            </a:r>
            <a:r>
              <a:rPr lang="es-CO" dirty="0"/>
              <a:t> en las </a:t>
            </a:r>
            <a:r>
              <a:rPr lang="es-CO" i="1" dirty="0"/>
              <a:t>innovaciones</a:t>
            </a:r>
            <a:r>
              <a:rPr lang="es-CO" dirty="0"/>
              <a:t> de </a:t>
            </a:r>
            <a:r>
              <a:rPr lang="es-CO" i="1" dirty="0"/>
              <a:t>innovación</a:t>
            </a:r>
            <a:r>
              <a:rPr lang="es-CO" dirty="0"/>
              <a:t> de otras personas </a:t>
            </a:r>
            <a:r>
              <a:rPr lang="es-CO" i="1" dirty="0"/>
              <a:t>. </a:t>
            </a:r>
            <a:r>
              <a:rPr lang="es-CO" b="1" dirty="0"/>
              <a:t>Una espiral ascendente de mejora continua</a:t>
            </a:r>
            <a:r>
              <a:rPr lang="es-CO" b="1" dirty="0" smtClean="0"/>
              <a:t>.</a:t>
            </a:r>
          </a:p>
          <a:p>
            <a:r>
              <a:rPr lang="es-CO" dirty="0"/>
              <a:t>La naturaleza descentralizada de la tecnología blockchain brinda a los desarrolladores una motivación para trabajar juntos y crear un marco en constante expansión.</a:t>
            </a:r>
            <a:endParaRPr lang="es-CO" dirty="0" smtClean="0"/>
          </a:p>
          <a:p>
            <a:endParaRPr lang="es-CO" dirty="0"/>
          </a:p>
        </p:txBody>
      </p:sp>
    </p:spTree>
    <p:extLst>
      <p:ext uri="{BB962C8B-B14F-4D97-AF65-F5344CB8AC3E}">
        <p14:creationId xmlns:p14="http://schemas.microsoft.com/office/powerpoint/2010/main" val="270884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ángulo 3"/>
          <p:cNvSpPr/>
          <p:nvPr/>
        </p:nvSpPr>
        <p:spPr>
          <a:xfrm>
            <a:off x="0" y="0"/>
            <a:ext cx="9144000" cy="6858000"/>
          </a:xfrm>
          <a:prstGeom prst="rect">
            <a:avLst/>
          </a:pr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
        <p:nvSpPr>
          <p:cNvPr id="2" name="Título 1"/>
          <p:cNvSpPr>
            <a:spLocks noGrp="1"/>
          </p:cNvSpPr>
          <p:nvPr>
            <p:ph type="title"/>
          </p:nvPr>
        </p:nvSpPr>
        <p:spPr/>
        <p:txBody>
          <a:bodyPr/>
          <a:lstStyle/>
          <a:p>
            <a:pPr algn="ctr"/>
            <a:r>
              <a:rPr lang="es-CO" dirty="0" smtClean="0">
                <a:effectLst>
                  <a:outerShdw blurRad="38100" dist="38100" dir="2700000" algn="tl">
                    <a:srgbClr val="000000">
                      <a:alpha val="43137"/>
                    </a:srgbClr>
                  </a:outerShdw>
                </a:effectLst>
                <a:latin typeface="Square721 BT" panose="020B0504020202060204" pitchFamily="34" charset="0"/>
              </a:rPr>
              <a:t>Anti-Fraude</a:t>
            </a:r>
            <a:endParaRPr lang="es-CO" dirty="0">
              <a:effectLst>
                <a:outerShdw blurRad="38100" dist="38100" dir="2700000" algn="tl">
                  <a:srgbClr val="000000">
                    <a:alpha val="43137"/>
                  </a:srgbClr>
                </a:outerShdw>
              </a:effectLst>
              <a:latin typeface="Square721 BT" panose="020B0504020202060204" pitchFamily="34" charset="0"/>
            </a:endParaRPr>
          </a:p>
        </p:txBody>
      </p:sp>
      <p:sp>
        <p:nvSpPr>
          <p:cNvPr id="3" name="Marcador de contenido 2"/>
          <p:cNvSpPr>
            <a:spLocks noGrp="1"/>
          </p:cNvSpPr>
          <p:nvPr>
            <p:ph idx="1"/>
          </p:nvPr>
        </p:nvSpPr>
        <p:spPr/>
        <p:txBody>
          <a:bodyPr>
            <a:normAutofit fontScale="92500"/>
          </a:bodyPr>
          <a:lstStyle/>
          <a:p>
            <a:r>
              <a:rPr lang="es-CO" b="1" dirty="0">
                <a:effectLst>
                  <a:outerShdw blurRad="38100" dist="38100" dir="2700000" algn="tl">
                    <a:srgbClr val="000000">
                      <a:alpha val="43137"/>
                    </a:srgbClr>
                  </a:outerShdw>
                </a:effectLst>
              </a:rPr>
              <a:t>1 de cada 7.5 </a:t>
            </a:r>
            <a:r>
              <a:rPr lang="es-CO" b="1" dirty="0" smtClean="0">
                <a:effectLst>
                  <a:outerShdw blurRad="38100" dist="38100" dir="2700000" algn="tl">
                    <a:srgbClr val="000000">
                      <a:alpha val="43137"/>
                    </a:srgbClr>
                  </a:outerShdw>
                </a:effectLst>
              </a:rPr>
              <a:t>artículos </a:t>
            </a:r>
            <a:r>
              <a:rPr lang="es-CO" b="1" dirty="0">
                <a:effectLst>
                  <a:outerShdw blurRad="38100" dist="38100" dir="2700000" algn="tl">
                    <a:srgbClr val="000000">
                      <a:alpha val="43137"/>
                    </a:srgbClr>
                  </a:outerShdw>
                </a:effectLst>
              </a:rPr>
              <a:t>virtuales se pierde por fraude. </a:t>
            </a:r>
            <a:r>
              <a:rPr lang="es-CO" dirty="0">
                <a:effectLst>
                  <a:outerShdw blurRad="38100" dist="38100" dir="2700000" algn="tl">
                    <a:srgbClr val="000000">
                      <a:alpha val="43137"/>
                    </a:srgbClr>
                  </a:outerShdw>
                </a:effectLst>
              </a:rPr>
              <a:t>Agregue a esto el costo de </a:t>
            </a:r>
            <a:r>
              <a:rPr lang="es-CO" dirty="0" smtClean="0">
                <a:effectLst>
                  <a:outerShdw blurRad="38100" dist="38100" dir="2700000" algn="tl">
                    <a:srgbClr val="000000">
                      <a:alpha val="43137"/>
                    </a:srgbClr>
                  </a:outerShdw>
                </a:effectLst>
              </a:rPr>
              <a:t>contra cargos </a:t>
            </a:r>
            <a:r>
              <a:rPr lang="es-CO" dirty="0">
                <a:effectLst>
                  <a:outerShdw blurRad="38100" dist="38100" dir="2700000" algn="tl">
                    <a:srgbClr val="000000">
                      <a:alpha val="43137"/>
                    </a:srgbClr>
                  </a:outerShdw>
                </a:effectLst>
              </a:rPr>
              <a:t>y transacciones fallidas y estamos hablando de miles de millones en ingresos perdidos por año</a:t>
            </a:r>
            <a:r>
              <a:rPr lang="es-CO" dirty="0" smtClean="0">
                <a:effectLst>
                  <a:outerShdw blurRad="38100" dist="38100" dir="2700000" algn="tl">
                    <a:srgbClr val="000000">
                      <a:alpha val="43137"/>
                    </a:srgbClr>
                  </a:outerShdw>
                </a:effectLst>
              </a:rPr>
              <a:t>.</a:t>
            </a:r>
          </a:p>
          <a:p>
            <a:r>
              <a:rPr lang="es-CO" b="1" dirty="0">
                <a:effectLst>
                  <a:outerShdw blurRad="38100" dist="38100" dir="2700000" algn="tl">
                    <a:srgbClr val="000000">
                      <a:alpha val="43137"/>
                    </a:srgbClr>
                  </a:outerShdw>
                </a:effectLst>
              </a:rPr>
              <a:t>La </a:t>
            </a:r>
            <a:r>
              <a:rPr lang="es-CO" b="1" dirty="0" smtClean="0">
                <a:effectLst>
                  <a:outerShdw blurRad="38100" dist="38100" dir="2700000" algn="tl">
                    <a:srgbClr val="000000">
                      <a:alpha val="43137"/>
                    </a:srgbClr>
                  </a:outerShdw>
                </a:effectLst>
              </a:rPr>
              <a:t>tecnología blockchain permanece invicta hasta hoy.</a:t>
            </a:r>
            <a:r>
              <a:rPr lang="es-CO" b="1" dirty="0">
                <a:effectLst>
                  <a:outerShdw blurRad="38100" dist="38100" dir="2700000" algn="tl">
                    <a:srgbClr val="000000">
                      <a:alpha val="43137"/>
                    </a:srgbClr>
                  </a:outerShdw>
                </a:effectLst>
              </a:rPr>
              <a:t> Las plataformas principales han resistido la prueba del tiempo durante años, mientras que mantienen cientos de miles de millones de manera segura en línea.</a:t>
            </a:r>
            <a:endParaRPr lang="es-CO"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55299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6858000"/>
          </a:xfrm>
          <a:prstGeom prst="rect">
            <a:avLst/>
          </a:pr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 y="2393156"/>
            <a:ext cx="9144000" cy="4464844"/>
          </a:xfrm>
          <a:prstGeom prst="rect">
            <a:avLst/>
          </a:prstGeom>
        </p:spPr>
      </p:pic>
      <p:sp>
        <p:nvSpPr>
          <p:cNvPr id="2" name="Título 1"/>
          <p:cNvSpPr>
            <a:spLocks noGrp="1"/>
          </p:cNvSpPr>
          <p:nvPr>
            <p:ph type="title"/>
          </p:nvPr>
        </p:nvSpPr>
        <p:spPr>
          <a:xfrm>
            <a:off x="856059" y="126747"/>
            <a:ext cx="7429499" cy="1478570"/>
          </a:xfrm>
        </p:spPr>
        <p:txBody>
          <a:bodyPr/>
          <a:lstStyle/>
          <a:p>
            <a:pPr algn="ctr"/>
            <a:r>
              <a:rPr lang="es-CO" dirty="0" smtClean="0">
                <a:latin typeface="Square721 BT" panose="020B0504020202060204" pitchFamily="34" charset="0"/>
              </a:rPr>
              <a:t>Democratización</a:t>
            </a:r>
            <a:endParaRPr lang="es-CO" dirty="0">
              <a:latin typeface="Square721 BT" panose="020B0504020202060204" pitchFamily="34" charset="0"/>
            </a:endParaRPr>
          </a:p>
        </p:txBody>
      </p:sp>
      <p:sp>
        <p:nvSpPr>
          <p:cNvPr id="3" name="Marcador de contenido 2"/>
          <p:cNvSpPr>
            <a:spLocks noGrp="1"/>
          </p:cNvSpPr>
          <p:nvPr>
            <p:ph idx="1"/>
          </p:nvPr>
        </p:nvSpPr>
        <p:spPr>
          <a:xfrm>
            <a:off x="856059" y="1083864"/>
            <a:ext cx="7429499" cy="3541714"/>
          </a:xfrm>
        </p:spPr>
        <p:txBody>
          <a:bodyPr>
            <a:normAutofit fontScale="92500" lnSpcReduction="10000"/>
          </a:bodyPr>
          <a:lstStyle/>
          <a:p>
            <a:r>
              <a:rPr lang="es-CO" dirty="0">
                <a:effectLst>
                  <a:outerShdw blurRad="38100" dist="38100" dir="2700000" algn="tl">
                    <a:srgbClr val="000000">
                      <a:alpha val="43137"/>
                    </a:srgbClr>
                  </a:outerShdw>
                </a:effectLst>
              </a:rPr>
              <a:t>Los sistemas de votación actuales permiten principalmente clasificar juegos, servidores, equipos y otros elementos, sin embargo, esto podría extenderse para democratizar el gobierno sobre los servidores de juegos. Esta tecnología podría implementarse como un contrato inteligente descentralizado con reglas, acciones y protecciones predeterminadas</a:t>
            </a:r>
            <a:r>
              <a:rPr lang="es-CO" dirty="0" smtClean="0">
                <a:effectLst>
                  <a:outerShdw blurRad="38100" dist="38100" dir="2700000" algn="tl">
                    <a:srgbClr val="000000">
                      <a:alpha val="43137"/>
                    </a:srgbClr>
                  </a:outerShdw>
                </a:effectLst>
              </a:rPr>
              <a:t>.</a:t>
            </a:r>
          </a:p>
          <a:p>
            <a:pPr marL="0" indent="0">
              <a:buNone/>
            </a:pPr>
            <a:r>
              <a:rPr lang="es-CO" b="1" dirty="0">
                <a:effectLst>
                  <a:outerShdw blurRad="38100" dist="38100" dir="2700000" algn="tl">
                    <a:srgbClr val="000000">
                      <a:alpha val="43137"/>
                    </a:srgbClr>
                  </a:outerShdw>
                </a:effectLst>
              </a:rPr>
              <a:t>Atrévete a soñar con repúblicas mágicas virtuales, absolutamente democráticas.</a:t>
            </a:r>
            <a:endParaRPr lang="es-CO"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40014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 y="1709964"/>
            <a:ext cx="9144000" cy="5143500"/>
          </a:xfrm>
          <a:prstGeom prst="rect">
            <a:avLst/>
          </a:prstGeom>
        </p:spPr>
      </p:pic>
      <p:sp>
        <p:nvSpPr>
          <p:cNvPr id="4" name="Rectángulo 3"/>
          <p:cNvSpPr/>
          <p:nvPr/>
        </p:nvSpPr>
        <p:spPr>
          <a:xfrm>
            <a:off x="0" y="0"/>
            <a:ext cx="9144000" cy="6858000"/>
          </a:xfrm>
          <a:prstGeom prst="rect">
            <a:avLst/>
          </a:pr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
        <p:nvSpPr>
          <p:cNvPr id="2" name="Título 1"/>
          <p:cNvSpPr>
            <a:spLocks noGrp="1"/>
          </p:cNvSpPr>
          <p:nvPr>
            <p:ph type="title"/>
          </p:nvPr>
        </p:nvSpPr>
        <p:spPr>
          <a:xfrm>
            <a:off x="828244" y="332656"/>
            <a:ext cx="7429499" cy="1478570"/>
          </a:xfrm>
        </p:spPr>
        <p:txBody>
          <a:bodyPr/>
          <a:lstStyle/>
          <a:p>
            <a:pPr algn="ctr"/>
            <a:r>
              <a:rPr lang="es-CO" dirty="0" smtClean="0">
                <a:effectLst>
                  <a:outerShdw blurRad="38100" dist="38100" dir="2700000" algn="tl">
                    <a:srgbClr val="000000">
                      <a:alpha val="43137"/>
                    </a:srgbClr>
                  </a:outerShdw>
                </a:effectLst>
                <a:latin typeface="Square721 BT" panose="020B0504020202060204" pitchFamily="34" charset="0"/>
              </a:rPr>
              <a:t>Financiamiento de proyectos</a:t>
            </a:r>
            <a:endParaRPr lang="es-CO" dirty="0">
              <a:effectLst>
                <a:outerShdw blurRad="38100" dist="38100" dir="2700000" algn="tl">
                  <a:srgbClr val="000000">
                    <a:alpha val="43137"/>
                  </a:srgbClr>
                </a:outerShdw>
              </a:effectLst>
              <a:latin typeface="Square721 BT" panose="020B0504020202060204" pitchFamily="34" charset="0"/>
            </a:endParaRPr>
          </a:p>
        </p:txBody>
      </p:sp>
      <p:sp>
        <p:nvSpPr>
          <p:cNvPr id="3" name="Marcador de contenido 2"/>
          <p:cNvSpPr>
            <a:spLocks noGrp="1"/>
          </p:cNvSpPr>
          <p:nvPr>
            <p:ph idx="1"/>
          </p:nvPr>
        </p:nvSpPr>
        <p:spPr>
          <a:xfrm>
            <a:off x="856059" y="1820386"/>
            <a:ext cx="7429499" cy="3541714"/>
          </a:xfrm>
        </p:spPr>
        <p:txBody>
          <a:bodyPr/>
          <a:lstStyle/>
          <a:p>
            <a:r>
              <a:rPr lang="es-CO" dirty="0" smtClean="0"/>
              <a:t>La nueva forma de hacer “crowdfunding”.</a:t>
            </a:r>
          </a:p>
          <a:p>
            <a:r>
              <a:rPr lang="es-CO" dirty="0" smtClean="0"/>
              <a:t>No sacrificio de utilidades.</a:t>
            </a:r>
          </a:p>
          <a:p>
            <a:r>
              <a:rPr lang="es-CO" dirty="0" smtClean="0"/>
              <a:t>Participantes de una I.C.O obtienen bienes digitales con un valor en el mundo real.</a:t>
            </a:r>
          </a:p>
          <a:p>
            <a:endParaRPr lang="es-CO" dirty="0" smtClean="0"/>
          </a:p>
          <a:p>
            <a:endParaRPr lang="es-CO" dirty="0"/>
          </a:p>
        </p:txBody>
      </p:sp>
    </p:spTree>
    <p:extLst>
      <p:ext uri="{BB962C8B-B14F-4D97-AF65-F5344CB8AC3E}">
        <p14:creationId xmlns:p14="http://schemas.microsoft.com/office/powerpoint/2010/main" val="4197406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6858000"/>
          </a:xfrm>
          <a:prstGeom prst="rect">
            <a:avLst/>
          </a:pr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
        <p:nvSpPr>
          <p:cNvPr id="2" name="1 Título"/>
          <p:cNvSpPr>
            <a:spLocks noGrp="1"/>
          </p:cNvSpPr>
          <p:nvPr>
            <p:ph type="title"/>
          </p:nvPr>
        </p:nvSpPr>
        <p:spPr/>
        <p:txBody>
          <a:bodyPr/>
          <a:lstStyle/>
          <a:p>
            <a:r>
              <a:rPr lang="es-CO" dirty="0" smtClean="0">
                <a:effectLst>
                  <a:outerShdw blurRad="38100" dist="38100" dir="2700000" algn="tl">
                    <a:srgbClr val="000000">
                      <a:alpha val="43137"/>
                    </a:srgbClr>
                  </a:outerShdw>
                </a:effectLst>
              </a:rPr>
              <a:t>Casos Existentes</a:t>
            </a:r>
            <a:endParaRPr lang="es-CO" dirty="0">
              <a:effectLst>
                <a:outerShdw blurRad="38100" dist="38100" dir="2700000" algn="tl">
                  <a:srgbClr val="000000">
                    <a:alpha val="43137"/>
                  </a:srgbClr>
                </a:outerShdw>
              </a:effectLst>
            </a:endParaRPr>
          </a:p>
        </p:txBody>
      </p:sp>
      <p:sp>
        <p:nvSpPr>
          <p:cNvPr id="3" name="2 Marcador de contenido"/>
          <p:cNvSpPr>
            <a:spLocks noGrp="1"/>
          </p:cNvSpPr>
          <p:nvPr>
            <p:ph idx="1"/>
          </p:nvPr>
        </p:nvSpPr>
        <p:spPr/>
        <p:txBody>
          <a:bodyPr>
            <a:normAutofit fontScale="92500" lnSpcReduction="10000"/>
          </a:bodyPr>
          <a:lstStyle/>
          <a:p>
            <a:r>
              <a:rPr lang="es-CO" dirty="0" smtClean="0"/>
              <a:t>Coleccionables: </a:t>
            </a:r>
            <a:r>
              <a:rPr lang="es-CO" dirty="0" err="1" smtClean="0"/>
              <a:t>CryptoKitties</a:t>
            </a:r>
            <a:r>
              <a:rPr lang="es-CO" dirty="0" smtClean="0"/>
              <a:t>, </a:t>
            </a:r>
            <a:r>
              <a:rPr lang="es-CO" dirty="0" err="1" smtClean="0"/>
              <a:t>Cryptozombies</a:t>
            </a:r>
            <a:endParaRPr lang="es-CO" dirty="0" smtClean="0"/>
          </a:p>
          <a:p>
            <a:r>
              <a:rPr lang="es-CO" dirty="0" smtClean="0"/>
              <a:t>Casinos / Apuestas: </a:t>
            </a:r>
            <a:r>
              <a:rPr lang="es-CO" dirty="0" err="1" smtClean="0"/>
              <a:t>Etheroll</a:t>
            </a:r>
            <a:endParaRPr lang="es-CO" dirty="0" smtClean="0"/>
          </a:p>
          <a:p>
            <a:r>
              <a:rPr lang="es-CO" dirty="0" smtClean="0"/>
              <a:t>MOBA</a:t>
            </a:r>
            <a:r>
              <a:rPr lang="en-US" dirty="0" smtClean="0"/>
              <a:t>: Beyond the Void</a:t>
            </a:r>
          </a:p>
          <a:p>
            <a:r>
              <a:rPr lang="en-US" dirty="0" smtClean="0"/>
              <a:t>CARDS: Zombie Battleground</a:t>
            </a:r>
          </a:p>
          <a:p>
            <a:r>
              <a:rPr lang="en-US" dirty="0" smtClean="0"/>
              <a:t>VR: </a:t>
            </a:r>
            <a:r>
              <a:rPr lang="en-US" dirty="0" err="1" smtClean="0"/>
              <a:t>Decentraland</a:t>
            </a:r>
            <a:endParaRPr lang="en-US" dirty="0" smtClean="0"/>
          </a:p>
          <a:p>
            <a:r>
              <a:rPr lang="en-US" dirty="0" smtClean="0"/>
              <a:t>RTS: Hash Rush</a:t>
            </a:r>
          </a:p>
          <a:p>
            <a:r>
              <a:rPr lang="en-US" dirty="0" err="1" smtClean="0"/>
              <a:t>MarketPlace</a:t>
            </a:r>
            <a:r>
              <a:rPr lang="en-US" dirty="0" smtClean="0"/>
              <a:t>: </a:t>
            </a:r>
            <a:r>
              <a:rPr lang="en-US" dirty="0" err="1" smtClean="0"/>
              <a:t>DMarket</a:t>
            </a:r>
            <a:endParaRPr lang="es-CO" dirty="0" smtClean="0"/>
          </a:p>
          <a:p>
            <a:pPr marL="0" indent="0">
              <a:buNone/>
            </a:pPr>
            <a:endParaRPr lang="es-CO" dirty="0" smtClean="0"/>
          </a:p>
          <a:p>
            <a:pPr marL="0" indent="0">
              <a:buNone/>
            </a:pPr>
            <a:endParaRPr lang="es-CO" dirty="0"/>
          </a:p>
        </p:txBody>
      </p:sp>
    </p:spTree>
    <p:extLst>
      <p:ext uri="{BB962C8B-B14F-4D97-AF65-F5344CB8AC3E}">
        <p14:creationId xmlns:p14="http://schemas.microsoft.com/office/powerpoint/2010/main" val="24946675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6858000"/>
          </a:xfrm>
          <a:prstGeom prst="rect">
            <a:avLst/>
          </a:pr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
        <p:nvSpPr>
          <p:cNvPr id="2" name="Título 1"/>
          <p:cNvSpPr>
            <a:spLocks noGrp="1"/>
          </p:cNvSpPr>
          <p:nvPr>
            <p:ph type="title"/>
          </p:nvPr>
        </p:nvSpPr>
        <p:spPr/>
        <p:txBody>
          <a:bodyPr/>
          <a:lstStyle/>
          <a:p>
            <a:r>
              <a:rPr lang="en-US" dirty="0" err="1" smtClean="0"/>
              <a:t>Documentación</a:t>
            </a:r>
            <a:endParaRPr lang="es-CO" dirty="0"/>
          </a:p>
        </p:txBody>
      </p:sp>
      <p:sp>
        <p:nvSpPr>
          <p:cNvPr id="3" name="Marcador de contenido 2"/>
          <p:cNvSpPr>
            <a:spLocks noGrp="1"/>
          </p:cNvSpPr>
          <p:nvPr>
            <p:ph idx="1"/>
          </p:nvPr>
        </p:nvSpPr>
        <p:spPr/>
        <p:txBody>
          <a:bodyPr/>
          <a:lstStyle/>
          <a:p>
            <a:r>
              <a:rPr lang="en-US" dirty="0">
                <a:hlinkClick r:id="rId2"/>
              </a:rPr>
              <a:t>https://</a:t>
            </a:r>
            <a:r>
              <a:rPr lang="en-US" dirty="0" smtClean="0">
                <a:hlinkClick r:id="rId2"/>
              </a:rPr>
              <a:t>assetstore.unity.com/packages/templates/packs/dmarket-integration-sdk-120634</a:t>
            </a:r>
            <a:endParaRPr lang="en-US" dirty="0" smtClean="0"/>
          </a:p>
          <a:p>
            <a:r>
              <a:rPr lang="en-US" dirty="0">
                <a:hlinkClick r:id="rId3"/>
              </a:rPr>
              <a:t>https://</a:t>
            </a:r>
            <a:r>
              <a:rPr lang="en-US" dirty="0" smtClean="0">
                <a:hlinkClick r:id="rId3"/>
              </a:rPr>
              <a:t>medium.com/loom-network/loom-network-sdk-alpha-release-first-5-dappchains-announced-sdk-roadmap-1dddec789004</a:t>
            </a:r>
            <a:endParaRPr lang="en-US" dirty="0" smtClean="0"/>
          </a:p>
          <a:p>
            <a:r>
              <a:rPr lang="en-US" dirty="0">
                <a:hlinkClick r:id="rId4"/>
              </a:rPr>
              <a:t>https://cryptozombies.io</a:t>
            </a:r>
            <a:r>
              <a:rPr lang="en-US" dirty="0" smtClean="0">
                <a:hlinkClick r:id="rId4"/>
              </a:rPr>
              <a:t>/</a:t>
            </a:r>
            <a:endParaRPr lang="en-US" dirty="0" smtClean="0"/>
          </a:p>
          <a:p>
            <a:endParaRPr lang="en-US" dirty="0" smtClean="0"/>
          </a:p>
        </p:txBody>
      </p:sp>
    </p:spTree>
    <p:extLst>
      <p:ext uri="{BB962C8B-B14F-4D97-AF65-F5344CB8AC3E}">
        <p14:creationId xmlns:p14="http://schemas.microsoft.com/office/powerpoint/2010/main" val="3761996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8520" y="0"/>
            <a:ext cx="9252520" cy="6858000"/>
          </a:xfrm>
          <a:prstGeom prst="rect">
            <a:avLst/>
          </a:prstGeom>
        </p:spPr>
      </p:pic>
      <p:sp>
        <p:nvSpPr>
          <p:cNvPr id="2" name="1 Título"/>
          <p:cNvSpPr>
            <a:spLocks noGrp="1"/>
          </p:cNvSpPr>
          <p:nvPr>
            <p:ph type="title"/>
          </p:nvPr>
        </p:nvSpPr>
        <p:spPr/>
        <p:txBody>
          <a:bodyPr/>
          <a:lstStyle/>
          <a:p>
            <a:r>
              <a:rPr lang="es-CO" dirty="0" smtClean="0"/>
              <a:t>Tecnología Blockchain</a:t>
            </a:r>
            <a:endParaRPr lang="es-CO" dirty="0"/>
          </a:p>
        </p:txBody>
      </p:sp>
      <p:sp>
        <p:nvSpPr>
          <p:cNvPr id="3" name="2 Marcador de contenido"/>
          <p:cNvSpPr>
            <a:spLocks noGrp="1"/>
          </p:cNvSpPr>
          <p:nvPr>
            <p:ph idx="1"/>
          </p:nvPr>
        </p:nvSpPr>
        <p:spPr>
          <a:xfrm>
            <a:off x="484710" y="1853248"/>
            <a:ext cx="6711654" cy="4195481"/>
          </a:xfrm>
        </p:spPr>
        <p:txBody>
          <a:bodyPr>
            <a:normAutofit lnSpcReduction="10000"/>
          </a:bodyPr>
          <a:lstStyle/>
          <a:p>
            <a:r>
              <a:rPr lang="es-CO" dirty="0" smtClean="0">
                <a:effectLst>
                  <a:outerShdw blurRad="38100" dist="38100" dir="2700000" algn="tl">
                    <a:srgbClr val="000000">
                      <a:alpha val="43137"/>
                    </a:srgbClr>
                  </a:outerShdw>
                </a:effectLst>
              </a:rPr>
              <a:t>Base de datos abierta y descentralizada(</a:t>
            </a:r>
            <a:r>
              <a:rPr lang="es-CO" dirty="0" err="1" smtClean="0">
                <a:effectLst>
                  <a:outerShdw blurRad="38100" dist="38100" dir="2700000" algn="tl">
                    <a:srgbClr val="000000">
                      <a:alpha val="43137"/>
                    </a:srgbClr>
                  </a:outerShdw>
                </a:effectLst>
              </a:rPr>
              <a:t>ledger</a:t>
            </a:r>
            <a:r>
              <a:rPr lang="es-CO" dirty="0" smtClean="0">
                <a:effectLst>
                  <a:outerShdw blurRad="38100" dist="38100" dir="2700000" algn="tl">
                    <a:srgbClr val="000000">
                      <a:alpha val="43137"/>
                    </a:srgbClr>
                  </a:outerShdw>
                </a:effectLst>
              </a:rPr>
              <a:t>)</a:t>
            </a:r>
          </a:p>
          <a:p>
            <a:r>
              <a:rPr lang="es-CO" dirty="0" smtClean="0">
                <a:effectLst>
                  <a:outerShdw blurRad="38100" dist="38100" dir="2700000" algn="tl">
                    <a:srgbClr val="000000">
                      <a:alpha val="43137"/>
                    </a:srgbClr>
                  </a:outerShdw>
                </a:effectLst>
              </a:rPr>
              <a:t>Transferencia de datos puerto a puerto(p2p).</a:t>
            </a:r>
          </a:p>
          <a:p>
            <a:pPr marL="0" indent="0">
              <a:buNone/>
            </a:pPr>
            <a:r>
              <a:rPr lang="es-CO" dirty="0" smtClean="0">
                <a:effectLst>
                  <a:outerShdw blurRad="38100" dist="38100" dir="2700000" algn="tl">
                    <a:srgbClr val="000000">
                      <a:alpha val="43137"/>
                    </a:srgbClr>
                  </a:outerShdw>
                </a:effectLst>
              </a:rPr>
              <a:t>    Sin necesidad de confiar en un tercero.</a:t>
            </a:r>
          </a:p>
          <a:p>
            <a:r>
              <a:rPr lang="es-CO" dirty="0" smtClean="0">
                <a:effectLst>
                  <a:outerShdw blurRad="38100" dist="38100" dir="2700000" algn="tl">
                    <a:srgbClr val="000000">
                      <a:alpha val="43137"/>
                    </a:srgbClr>
                  </a:outerShdw>
                </a:effectLst>
              </a:rPr>
              <a:t>Autentificación por consenso.</a:t>
            </a:r>
          </a:p>
          <a:p>
            <a:r>
              <a:rPr lang="es-CO" dirty="0" smtClean="0">
                <a:effectLst>
                  <a:outerShdw blurRad="38100" dist="38100" dir="2700000" algn="tl">
                    <a:srgbClr val="000000">
                      <a:alpha val="43137"/>
                    </a:srgbClr>
                  </a:outerShdw>
                </a:effectLst>
              </a:rPr>
              <a:t>Criptografía pesada.</a:t>
            </a:r>
          </a:p>
          <a:p>
            <a:r>
              <a:rPr lang="es-CO" dirty="0" smtClean="0">
                <a:effectLst>
                  <a:outerShdw blurRad="38100" dist="38100" dir="2700000" algn="tl">
                    <a:srgbClr val="000000">
                      <a:alpha val="43137"/>
                    </a:srgbClr>
                  </a:outerShdw>
                </a:effectLst>
              </a:rPr>
              <a:t>Vienes digitales limitados, perdurables en el tiempo, portables, divisibles.</a:t>
            </a:r>
          </a:p>
          <a:p>
            <a:r>
              <a:rPr lang="es-CO" dirty="0" smtClean="0">
                <a:effectLst>
                  <a:outerShdw blurRad="38100" dist="38100" dir="2700000" algn="tl">
                    <a:srgbClr val="000000">
                      <a:alpha val="43137"/>
                    </a:srgbClr>
                  </a:outerShdw>
                </a:effectLst>
              </a:rPr>
              <a:t>Contratos Inteligentes.</a:t>
            </a:r>
          </a:p>
          <a:p>
            <a:endParaRPr lang="es-CO" dirty="0" smtClean="0"/>
          </a:p>
        </p:txBody>
      </p:sp>
    </p:spTree>
    <p:extLst>
      <p:ext uri="{BB962C8B-B14F-4D97-AF65-F5344CB8AC3E}">
        <p14:creationId xmlns:p14="http://schemas.microsoft.com/office/powerpoint/2010/main" val="5560145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0" y="0"/>
            <a:ext cx="9144000" cy="6957392"/>
          </a:xfrm>
          <a:prstGeom prst="rect">
            <a:avLst/>
          </a:pr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
        <p:nvSpPr>
          <p:cNvPr id="2" name="Título 1"/>
          <p:cNvSpPr>
            <a:spLocks noGrp="1"/>
          </p:cNvSpPr>
          <p:nvPr>
            <p:ph type="title"/>
          </p:nvPr>
        </p:nvSpPr>
        <p:spPr/>
        <p:txBody>
          <a:bodyPr/>
          <a:lstStyle/>
          <a:p>
            <a:r>
              <a:rPr lang="es-CO" dirty="0" smtClean="0">
                <a:latin typeface="Square721 BT" panose="020B0504020202060204" pitchFamily="34" charset="0"/>
              </a:rPr>
              <a:t>Funcionamiento Guía</a:t>
            </a:r>
            <a:endParaRPr lang="es-CO" dirty="0">
              <a:latin typeface="Square721 BT" panose="020B0504020202060204" pitchFamily="34" charset="0"/>
            </a:endParaRP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91" y="2164715"/>
            <a:ext cx="9128909" cy="4792677"/>
          </a:xfrm>
        </p:spPr>
      </p:pic>
    </p:spTree>
    <p:extLst>
      <p:ext uri="{BB962C8B-B14F-4D97-AF65-F5344CB8AC3E}">
        <p14:creationId xmlns:p14="http://schemas.microsoft.com/office/powerpoint/2010/main" val="21071393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0" y="0"/>
            <a:ext cx="9144000" cy="6858000"/>
          </a:xfrm>
          <a:prstGeom prst="rect">
            <a:avLst/>
          </a:pr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
        <p:nvSpPr>
          <p:cNvPr id="2" name="Título 1"/>
          <p:cNvSpPr>
            <a:spLocks noGrp="1"/>
          </p:cNvSpPr>
          <p:nvPr>
            <p:ph type="title"/>
          </p:nvPr>
        </p:nvSpPr>
        <p:spPr/>
        <p:txBody>
          <a:bodyPr/>
          <a:lstStyle/>
          <a:p>
            <a:pPr algn="ctr"/>
            <a:r>
              <a:rPr lang="es-CO" dirty="0" smtClean="0"/>
              <a:t>Nodos de una </a:t>
            </a:r>
            <a:r>
              <a:rPr lang="es-CO" dirty="0" err="1" smtClean="0"/>
              <a:t>blockchain</a:t>
            </a:r>
            <a:endParaRPr lang="es-CO" dirty="0"/>
          </a:p>
        </p:txBody>
      </p:sp>
      <p:pic>
        <p:nvPicPr>
          <p:cNvPr id="4" name="WhatsApp Video 2018-01-12 at 10.22.03 A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41450" y="2249488"/>
            <a:ext cx="6256338" cy="3541712"/>
          </a:xfrm>
        </p:spPr>
      </p:pic>
    </p:spTree>
    <p:extLst>
      <p:ext uri="{BB962C8B-B14F-4D97-AF65-F5344CB8AC3E}">
        <p14:creationId xmlns:p14="http://schemas.microsoft.com/office/powerpoint/2010/main" val="4965823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130628" y="-1122254"/>
            <a:ext cx="6882742" cy="9144002"/>
          </a:xfrm>
          <a:prstGeom prst="rect">
            <a:avLst/>
          </a:prstGeom>
        </p:spPr>
      </p:pic>
      <p:sp>
        <p:nvSpPr>
          <p:cNvPr id="7" name="Rectángulo 6"/>
          <p:cNvSpPr/>
          <p:nvPr/>
        </p:nvSpPr>
        <p:spPr>
          <a:xfrm>
            <a:off x="0" y="0"/>
            <a:ext cx="9144000" cy="6858000"/>
          </a:xfrm>
          <a:prstGeom prst="rect">
            <a:avLst/>
          </a:prstGeom>
          <a:solidFill>
            <a:srgbClr val="000000">
              <a:alpha val="2784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p:cNvSpPr>
            <a:spLocks noGrp="1"/>
          </p:cNvSpPr>
          <p:nvPr>
            <p:ph type="title"/>
          </p:nvPr>
        </p:nvSpPr>
        <p:spPr>
          <a:xfrm>
            <a:off x="251520" y="188640"/>
            <a:ext cx="8496944" cy="1400530"/>
          </a:xfrm>
        </p:spPr>
        <p:txBody>
          <a:bodyPr>
            <a:noAutofit/>
          </a:bodyPr>
          <a:lstStyle/>
          <a:p>
            <a:pPr algn="ctr"/>
            <a:r>
              <a:rPr lang="es-CO" sz="4800" dirty="0" smtClean="0">
                <a:effectLst>
                  <a:outerShdw blurRad="38100" dist="38100" dir="2700000" algn="tl">
                    <a:srgbClr val="000000">
                      <a:alpha val="43137"/>
                    </a:srgbClr>
                  </a:outerShdw>
                </a:effectLst>
                <a:latin typeface="Square721 BT" panose="020B0504020202060204" pitchFamily="34" charset="0"/>
              </a:rPr>
              <a:t>Universos Paralelos</a:t>
            </a:r>
            <a:br>
              <a:rPr lang="es-CO" sz="4800" dirty="0" smtClean="0">
                <a:effectLst>
                  <a:outerShdw blurRad="38100" dist="38100" dir="2700000" algn="tl">
                    <a:srgbClr val="000000">
                      <a:alpha val="43137"/>
                    </a:srgbClr>
                  </a:outerShdw>
                </a:effectLst>
                <a:latin typeface="Square721 BT" panose="020B0504020202060204" pitchFamily="34" charset="0"/>
              </a:rPr>
            </a:br>
            <a:r>
              <a:rPr lang="es-CO" sz="4800" dirty="0" smtClean="0">
                <a:effectLst>
                  <a:outerShdw blurRad="38100" dist="38100" dir="2700000" algn="tl">
                    <a:srgbClr val="000000">
                      <a:alpha val="43137"/>
                    </a:srgbClr>
                  </a:outerShdw>
                </a:effectLst>
                <a:latin typeface="Square721 BT" panose="020B0504020202060204" pitchFamily="34" charset="0"/>
              </a:rPr>
              <a:t>Y Continuos</a:t>
            </a:r>
            <a:endParaRPr lang="es-CO" sz="4800" dirty="0">
              <a:effectLst>
                <a:outerShdw blurRad="38100" dist="38100" dir="2700000" algn="tl">
                  <a:srgbClr val="000000">
                    <a:alpha val="43137"/>
                  </a:srgbClr>
                </a:outerShdw>
              </a:effectLst>
              <a:latin typeface="Square721 BT" panose="020B0504020202060204" pitchFamily="34" charset="0"/>
            </a:endParaRPr>
          </a:p>
        </p:txBody>
      </p:sp>
      <p:sp>
        <p:nvSpPr>
          <p:cNvPr id="5" name="Marcador de contenido 4"/>
          <p:cNvSpPr>
            <a:spLocks noGrp="1"/>
          </p:cNvSpPr>
          <p:nvPr>
            <p:ph idx="1"/>
          </p:nvPr>
        </p:nvSpPr>
        <p:spPr>
          <a:xfrm>
            <a:off x="2364889" y="2276872"/>
            <a:ext cx="4414219" cy="4195481"/>
          </a:xfrm>
        </p:spPr>
        <p:txBody>
          <a:bodyPr>
            <a:normAutofit fontScale="85000" lnSpcReduction="20000"/>
          </a:bodyPr>
          <a:lstStyle/>
          <a:p>
            <a:r>
              <a:rPr lang="es-CO" dirty="0">
                <a:effectLst>
                  <a:outerShdw blurRad="38100" dist="38100" dir="2700000" algn="tl">
                    <a:srgbClr val="000000">
                      <a:alpha val="43137"/>
                    </a:srgbClr>
                  </a:outerShdw>
                </a:effectLst>
              </a:rPr>
              <a:t>El </a:t>
            </a:r>
            <a:r>
              <a:rPr lang="es-CO" dirty="0" err="1" smtClean="0">
                <a:effectLst>
                  <a:outerShdw blurRad="38100" dist="38100" dir="2700000" algn="tl">
                    <a:srgbClr val="000000">
                      <a:alpha val="43137"/>
                    </a:srgbClr>
                  </a:outerShdw>
                </a:effectLst>
              </a:rPr>
              <a:t>ledger</a:t>
            </a:r>
            <a:r>
              <a:rPr lang="es-CO" dirty="0" smtClean="0">
                <a:effectLst>
                  <a:outerShdw blurRad="38100" dist="38100" dir="2700000" algn="tl">
                    <a:srgbClr val="000000">
                      <a:alpha val="43137"/>
                    </a:srgbClr>
                  </a:outerShdw>
                </a:effectLst>
              </a:rPr>
              <a:t> </a:t>
            </a:r>
            <a:r>
              <a:rPr lang="es-CO" dirty="0">
                <a:effectLst>
                  <a:outerShdw blurRad="38100" dist="38100" dir="2700000" algn="tl">
                    <a:srgbClr val="000000">
                      <a:alpha val="43137"/>
                    </a:srgbClr>
                  </a:outerShdw>
                </a:effectLst>
              </a:rPr>
              <a:t>distribuido puede hacer </a:t>
            </a:r>
            <a:r>
              <a:rPr lang="es-CO" b="1" dirty="0">
                <a:effectLst>
                  <a:outerShdw blurRad="38100" dist="38100" dir="2700000" algn="tl">
                    <a:srgbClr val="000000">
                      <a:alpha val="43137"/>
                    </a:srgbClr>
                  </a:outerShdw>
                </a:effectLst>
              </a:rPr>
              <a:t>posible que los jugadores usen sus personajes y elementos en múltiples juegos con entornos interconectados</a:t>
            </a:r>
            <a:r>
              <a:rPr lang="es-CO" b="1" dirty="0" smtClean="0">
                <a:effectLst>
                  <a:outerShdw blurRad="38100" dist="38100" dir="2700000" algn="tl">
                    <a:srgbClr val="000000">
                      <a:alpha val="43137"/>
                    </a:srgbClr>
                  </a:outerShdw>
                </a:effectLst>
              </a:rPr>
              <a:t>.</a:t>
            </a:r>
          </a:p>
          <a:p>
            <a:r>
              <a:rPr lang="es-CO" dirty="0">
                <a:effectLst>
                  <a:outerShdw blurRad="38100" dist="38100" dir="2700000" algn="tl">
                    <a:srgbClr val="000000">
                      <a:alpha val="43137"/>
                    </a:srgbClr>
                  </a:outerShdw>
                </a:effectLst>
              </a:rPr>
              <a:t>potencial para </a:t>
            </a:r>
            <a:r>
              <a:rPr lang="es-CO" b="1" dirty="0">
                <a:effectLst>
                  <a:outerShdw blurRad="38100" dist="38100" dir="2700000" algn="tl">
                    <a:srgbClr val="000000">
                      <a:alpha val="43137"/>
                    </a:srgbClr>
                  </a:outerShdw>
                </a:effectLst>
              </a:rPr>
              <a:t>el desarrollo continuo </a:t>
            </a:r>
            <a:r>
              <a:rPr lang="es-CO" b="1" dirty="0" smtClean="0">
                <a:effectLst>
                  <a:outerShdw blurRad="38100" dist="38100" dir="2700000" algn="tl">
                    <a:srgbClr val="000000">
                      <a:alpha val="43137"/>
                    </a:srgbClr>
                  </a:outerShdw>
                </a:effectLst>
              </a:rPr>
              <a:t>de personajes </a:t>
            </a:r>
            <a:r>
              <a:rPr lang="es-CO" b="1" dirty="0">
                <a:effectLst>
                  <a:outerShdw blurRad="38100" dist="38100" dir="2700000" algn="tl">
                    <a:srgbClr val="000000">
                      <a:alpha val="43137"/>
                    </a:srgbClr>
                  </a:outerShdw>
                </a:effectLst>
              </a:rPr>
              <a:t>a través de múltiples juegos. </a:t>
            </a:r>
            <a:r>
              <a:rPr lang="es-CO" dirty="0">
                <a:effectLst>
                  <a:outerShdw blurRad="38100" dist="38100" dir="2700000" algn="tl">
                    <a:srgbClr val="000000">
                      <a:alpha val="43137"/>
                    </a:srgbClr>
                  </a:outerShdw>
                </a:effectLst>
              </a:rPr>
              <a:t>Los desarrolladores que lanzan series de juegos pueden conectar esos mundos utilizando los datos almacenados en activos digitales, como personajes, máscaras o elementos virtuales.</a:t>
            </a:r>
          </a:p>
        </p:txBody>
      </p:sp>
    </p:spTree>
    <p:extLst>
      <p:ext uri="{BB962C8B-B14F-4D97-AF65-F5344CB8AC3E}">
        <p14:creationId xmlns:p14="http://schemas.microsoft.com/office/powerpoint/2010/main" val="39704927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Rectángulo 4"/>
          <p:cNvSpPr/>
          <p:nvPr/>
        </p:nvSpPr>
        <p:spPr>
          <a:xfrm>
            <a:off x="0" y="0"/>
            <a:ext cx="9144000" cy="6858000"/>
          </a:xfrm>
          <a:prstGeom prst="rect">
            <a:avLst/>
          </a:pr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
        <p:nvSpPr>
          <p:cNvPr id="2" name="Título 1"/>
          <p:cNvSpPr>
            <a:spLocks noGrp="1"/>
          </p:cNvSpPr>
          <p:nvPr>
            <p:ph type="title"/>
          </p:nvPr>
        </p:nvSpPr>
        <p:spPr/>
        <p:txBody>
          <a:bodyPr/>
          <a:lstStyle/>
          <a:p>
            <a:pPr algn="ctr"/>
            <a:r>
              <a:rPr lang="es-CO" dirty="0" smtClean="0">
                <a:effectLst>
                  <a:outerShdw blurRad="38100" dist="38100" dir="2700000" algn="tl">
                    <a:srgbClr val="000000">
                      <a:alpha val="43137"/>
                    </a:srgbClr>
                  </a:outerShdw>
                </a:effectLst>
                <a:latin typeface="Square721 BT" panose="020B0504020202060204" pitchFamily="34" charset="0"/>
              </a:rPr>
              <a:t>Valorización de Artículos en el juego</a:t>
            </a:r>
            <a:endParaRPr lang="es-CO" dirty="0">
              <a:effectLst>
                <a:outerShdw blurRad="38100" dist="38100" dir="2700000" algn="tl">
                  <a:srgbClr val="000000">
                    <a:alpha val="43137"/>
                  </a:srgbClr>
                </a:outerShdw>
              </a:effectLst>
              <a:latin typeface="Square721 BT" panose="020B0504020202060204" pitchFamily="34" charset="0"/>
            </a:endParaRPr>
          </a:p>
        </p:txBody>
      </p:sp>
      <p:sp>
        <p:nvSpPr>
          <p:cNvPr id="3" name="Marcador de contenido 2"/>
          <p:cNvSpPr>
            <a:spLocks noGrp="1"/>
          </p:cNvSpPr>
          <p:nvPr>
            <p:ph idx="1"/>
          </p:nvPr>
        </p:nvSpPr>
        <p:spPr/>
        <p:txBody>
          <a:bodyPr>
            <a:normAutofit fontScale="77500" lnSpcReduction="20000"/>
          </a:bodyPr>
          <a:lstStyle/>
          <a:p>
            <a:pPr marL="457200" indent="-457200">
              <a:buFont typeface="+mj-lt"/>
              <a:buAutoNum type="arabicPeriod"/>
            </a:pPr>
            <a:r>
              <a:rPr lang="es-CO" dirty="0">
                <a:effectLst>
                  <a:outerShdw blurRad="38100" dist="38100" dir="2700000" algn="tl">
                    <a:srgbClr val="000000">
                      <a:alpha val="43137"/>
                    </a:srgbClr>
                  </a:outerShdw>
                </a:effectLst>
              </a:rPr>
              <a:t>Proporcionar nuevas formas de utilizar elementos virtuales dentro y fuera de los juegos </a:t>
            </a:r>
            <a:r>
              <a:rPr lang="es-CO" b="1" dirty="0">
                <a:effectLst>
                  <a:outerShdw blurRad="38100" dist="38100" dir="2700000" algn="tl">
                    <a:srgbClr val="000000">
                      <a:alpha val="43137"/>
                    </a:srgbClr>
                  </a:outerShdw>
                </a:effectLst>
              </a:rPr>
              <a:t>aumentará el valor funcional de esos elementos.</a:t>
            </a:r>
            <a:endParaRPr lang="es-CO" dirty="0">
              <a:effectLst>
                <a:outerShdw blurRad="38100" dist="38100" dir="2700000" algn="tl">
                  <a:srgbClr val="000000">
                    <a:alpha val="43137"/>
                  </a:srgbClr>
                </a:outerShdw>
              </a:effectLst>
            </a:endParaRPr>
          </a:p>
          <a:p>
            <a:pPr marL="457200" indent="-457200">
              <a:buFont typeface="+mj-lt"/>
              <a:buAutoNum type="arabicPeriod"/>
            </a:pPr>
            <a:r>
              <a:rPr lang="es-CO" dirty="0">
                <a:effectLst>
                  <a:outerShdw blurRad="38100" dist="38100" dir="2700000" algn="tl">
                    <a:srgbClr val="000000">
                      <a:alpha val="43137"/>
                    </a:srgbClr>
                  </a:outerShdw>
                </a:effectLst>
              </a:rPr>
              <a:t>Establecer plataformas que permitan a los jugadores cobrar esos artículos por dólares </a:t>
            </a:r>
            <a:r>
              <a:rPr lang="es-CO" b="1" dirty="0">
                <a:effectLst>
                  <a:outerShdw blurRad="38100" dist="38100" dir="2700000" algn="tl">
                    <a:srgbClr val="000000">
                      <a:alpha val="43137"/>
                    </a:srgbClr>
                  </a:outerShdw>
                </a:effectLst>
              </a:rPr>
              <a:t>consolidará su valor económico.</a:t>
            </a:r>
            <a:endParaRPr lang="es-CO" dirty="0">
              <a:effectLst>
                <a:outerShdw blurRad="38100" dist="38100" dir="2700000" algn="tl">
                  <a:srgbClr val="000000">
                    <a:alpha val="43137"/>
                  </a:srgbClr>
                </a:outerShdw>
              </a:effectLst>
            </a:endParaRPr>
          </a:p>
          <a:p>
            <a:pPr marL="457200" indent="-457200">
              <a:buFont typeface="+mj-lt"/>
              <a:buAutoNum type="arabicPeriod"/>
            </a:pPr>
            <a:r>
              <a:rPr lang="es-CO" dirty="0">
                <a:effectLst>
                  <a:outerShdw blurRad="38100" dist="38100" dir="2700000" algn="tl">
                    <a:srgbClr val="000000">
                      <a:alpha val="43137"/>
                    </a:srgbClr>
                  </a:outerShdw>
                </a:effectLst>
              </a:rPr>
              <a:t>Crear redes que faciliten la negociación, el intercambio y la donación de artículos virtuales </a:t>
            </a:r>
            <a:r>
              <a:rPr lang="es-CO" b="1" dirty="0">
                <a:effectLst>
                  <a:outerShdw blurRad="38100" dist="38100" dir="2700000" algn="tl">
                    <a:srgbClr val="000000">
                      <a:alpha val="43137"/>
                    </a:srgbClr>
                  </a:outerShdw>
                </a:effectLst>
              </a:rPr>
              <a:t>aumentará su valor social.</a:t>
            </a:r>
            <a:endParaRPr lang="es-CO" dirty="0">
              <a:effectLst>
                <a:outerShdw blurRad="38100" dist="38100" dir="2700000" algn="tl">
                  <a:srgbClr val="000000">
                    <a:alpha val="43137"/>
                  </a:srgbClr>
                </a:outerShdw>
              </a:effectLst>
            </a:endParaRPr>
          </a:p>
          <a:p>
            <a:pPr marL="0" indent="0">
              <a:buNone/>
            </a:pPr>
            <a:r>
              <a:rPr lang="es-CO" dirty="0">
                <a:effectLst>
                  <a:outerShdw blurRad="38100" dist="38100" dir="2700000" algn="tl">
                    <a:srgbClr val="000000">
                      <a:alpha val="43137"/>
                    </a:srgbClr>
                  </a:outerShdw>
                </a:effectLst>
              </a:rPr>
              <a:t>Por estas razones, los elementos del juego distribuidos a través de la cadena de bloques no deberían llamarse elementos virtuales.</a:t>
            </a:r>
          </a:p>
          <a:p>
            <a:pPr marL="0" indent="0">
              <a:buNone/>
            </a:pPr>
            <a:r>
              <a:rPr lang="es-CO" b="1" dirty="0">
                <a:effectLst>
                  <a:outerShdw blurRad="38100" dist="38100" dir="2700000" algn="tl">
                    <a:srgbClr val="000000">
                      <a:alpha val="43137"/>
                    </a:srgbClr>
                  </a:outerShdw>
                </a:effectLst>
              </a:rPr>
              <a:t>Deben clasificarse como activos digitales.</a:t>
            </a:r>
            <a:endParaRPr lang="es-CO" dirty="0">
              <a:effectLst>
                <a:outerShdw blurRad="38100" dist="38100" dir="2700000" algn="tl">
                  <a:srgbClr val="000000">
                    <a:alpha val="43137"/>
                  </a:srgbClr>
                </a:outerShdw>
              </a:effectLst>
            </a:endParaRPr>
          </a:p>
          <a:p>
            <a:endParaRPr lang="es-CO" dirty="0"/>
          </a:p>
        </p:txBody>
      </p:sp>
    </p:spTree>
    <p:extLst>
      <p:ext uri="{BB962C8B-B14F-4D97-AF65-F5344CB8AC3E}">
        <p14:creationId xmlns:p14="http://schemas.microsoft.com/office/powerpoint/2010/main" val="848967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ángulo 3"/>
          <p:cNvSpPr/>
          <p:nvPr/>
        </p:nvSpPr>
        <p:spPr>
          <a:xfrm>
            <a:off x="0" y="0"/>
            <a:ext cx="9144000" cy="6858000"/>
          </a:xfrm>
          <a:prstGeom prst="rect">
            <a:avLst/>
          </a:prstGeom>
          <a:solidFill>
            <a:srgbClr val="0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p:cNvSpPr>
            <a:spLocks noGrp="1"/>
          </p:cNvSpPr>
          <p:nvPr>
            <p:ph type="title"/>
          </p:nvPr>
        </p:nvSpPr>
        <p:spPr/>
        <p:txBody>
          <a:bodyPr/>
          <a:lstStyle/>
          <a:p>
            <a:pPr algn="ctr"/>
            <a:r>
              <a:rPr lang="es-CO" dirty="0" smtClean="0">
                <a:effectLst>
                  <a:outerShdw blurRad="38100" dist="38100" dir="2700000" algn="tl">
                    <a:srgbClr val="000000">
                      <a:alpha val="43137"/>
                    </a:srgbClr>
                  </a:outerShdw>
                </a:effectLst>
                <a:latin typeface="Square721 BT" panose="020B0504020202060204" pitchFamily="34" charset="0"/>
              </a:rPr>
              <a:t>Almacenamiento Seguro</a:t>
            </a:r>
            <a:endParaRPr lang="es-CO" dirty="0">
              <a:effectLst>
                <a:outerShdw blurRad="38100" dist="38100" dir="2700000" algn="tl">
                  <a:srgbClr val="000000">
                    <a:alpha val="43137"/>
                  </a:srgbClr>
                </a:outerShdw>
              </a:effectLst>
              <a:latin typeface="Square721 BT" panose="020B0504020202060204" pitchFamily="34" charset="0"/>
            </a:endParaRPr>
          </a:p>
        </p:txBody>
      </p:sp>
      <p:sp>
        <p:nvSpPr>
          <p:cNvPr id="3" name="Marcador de contenido 2"/>
          <p:cNvSpPr>
            <a:spLocks noGrp="1"/>
          </p:cNvSpPr>
          <p:nvPr>
            <p:ph idx="1"/>
          </p:nvPr>
        </p:nvSpPr>
        <p:spPr/>
        <p:txBody>
          <a:bodyPr>
            <a:normAutofit fontScale="92500" lnSpcReduction="10000"/>
          </a:bodyPr>
          <a:lstStyle/>
          <a:p>
            <a:r>
              <a:rPr lang="es-CO" dirty="0">
                <a:effectLst>
                  <a:outerShdw blurRad="38100" dist="38100" dir="2700000" algn="tl">
                    <a:srgbClr val="000000">
                      <a:alpha val="43137"/>
                    </a:srgbClr>
                  </a:outerShdw>
                </a:effectLst>
              </a:rPr>
              <a:t>La criptografía distribuida es </a:t>
            </a:r>
            <a:r>
              <a:rPr lang="es-CO" dirty="0" smtClean="0">
                <a:effectLst>
                  <a:outerShdw blurRad="38100" dist="38100" dir="2700000" algn="tl">
                    <a:srgbClr val="000000">
                      <a:alpha val="43137"/>
                    </a:srgbClr>
                  </a:outerShdw>
                </a:effectLst>
              </a:rPr>
              <a:t>CASI imposible </a:t>
            </a:r>
            <a:r>
              <a:rPr lang="es-CO" dirty="0">
                <a:effectLst>
                  <a:outerShdw blurRad="38100" dist="38100" dir="2700000" algn="tl">
                    <a:srgbClr val="000000">
                      <a:alpha val="43137"/>
                    </a:srgbClr>
                  </a:outerShdw>
                </a:effectLst>
              </a:rPr>
              <a:t>de descifrar porque </a:t>
            </a:r>
            <a:r>
              <a:rPr lang="es-CO" dirty="0" smtClean="0">
                <a:effectLst>
                  <a:outerShdw blurRad="38100" dist="38100" dir="2700000" algn="tl">
                    <a:srgbClr val="000000">
                      <a:alpha val="43137"/>
                    </a:srgbClr>
                  </a:outerShdw>
                </a:effectLst>
              </a:rPr>
              <a:t>se tendría </a:t>
            </a:r>
            <a:r>
              <a:rPr lang="es-CO" dirty="0">
                <a:effectLst>
                  <a:outerShdw blurRad="38100" dist="38100" dir="2700000" algn="tl">
                    <a:srgbClr val="000000">
                      <a:alpha val="43137"/>
                    </a:srgbClr>
                  </a:outerShdw>
                </a:effectLst>
              </a:rPr>
              <a:t>que </a:t>
            </a:r>
            <a:r>
              <a:rPr lang="es-CO" dirty="0" err="1">
                <a:effectLst>
                  <a:outerShdw blurRad="38100" dist="38100" dir="2700000" algn="tl">
                    <a:srgbClr val="000000">
                      <a:alpha val="43137"/>
                    </a:srgbClr>
                  </a:outerShdw>
                </a:effectLst>
              </a:rPr>
              <a:t>hackear</a:t>
            </a:r>
            <a:r>
              <a:rPr lang="es-CO" dirty="0">
                <a:effectLst>
                  <a:outerShdw blurRad="38100" dist="38100" dir="2700000" algn="tl">
                    <a:srgbClr val="000000">
                      <a:alpha val="43137"/>
                    </a:srgbClr>
                  </a:outerShdw>
                </a:effectLst>
              </a:rPr>
              <a:t> los nodos correctos, en el momento correcto, mientras atraviesa un cifrado impenetrable. </a:t>
            </a:r>
            <a:r>
              <a:rPr lang="es-CO" dirty="0">
                <a:effectLst>
                  <a:outerShdw blurRad="38100" dist="38100" dir="2700000" algn="tl">
                    <a:srgbClr val="000000">
                      <a:alpha val="43137"/>
                    </a:srgbClr>
                  </a:outerShdw>
                </a:effectLst>
                <a:hlinkClick r:id="rId3"/>
              </a:rPr>
              <a:t>Solo piratear un centro </a:t>
            </a:r>
            <a:r>
              <a:rPr lang="es-CO" dirty="0" smtClean="0">
                <a:effectLst>
                  <a:outerShdw blurRad="38100" dist="38100" dir="2700000" algn="tl">
                    <a:srgbClr val="000000">
                      <a:alpha val="43137"/>
                    </a:srgbClr>
                  </a:outerShdw>
                </a:effectLst>
                <a:hlinkClick r:id="rId3"/>
              </a:rPr>
              <a:t>es ARDUO, </a:t>
            </a:r>
            <a:r>
              <a:rPr lang="es-CO" dirty="0">
                <a:effectLst>
                  <a:outerShdw blurRad="38100" dist="38100" dir="2700000" algn="tl">
                    <a:srgbClr val="000000">
                      <a:alpha val="43137"/>
                    </a:srgbClr>
                  </a:outerShdw>
                </a:effectLst>
                <a:hlinkClick r:id="rId3"/>
              </a:rPr>
              <a:t>y mucho menos encontrar el resto y piratearlos a todos simultáneamente.</a:t>
            </a:r>
            <a:endParaRPr lang="es-CO" dirty="0">
              <a:effectLst>
                <a:outerShdw blurRad="38100" dist="38100" dir="2700000" algn="tl">
                  <a:srgbClr val="000000">
                    <a:alpha val="43137"/>
                  </a:srgbClr>
                </a:outerShdw>
              </a:effectLst>
            </a:endParaRPr>
          </a:p>
          <a:p>
            <a:pPr marL="0" indent="0" algn="just">
              <a:buNone/>
            </a:pPr>
            <a:r>
              <a:rPr lang="es-CO" b="1" dirty="0">
                <a:effectLst>
                  <a:outerShdw blurRad="38100" dist="38100" dir="2700000" algn="tl">
                    <a:srgbClr val="000000">
                      <a:alpha val="43137"/>
                    </a:srgbClr>
                  </a:outerShdw>
                </a:effectLst>
              </a:rPr>
              <a:t>Los artículos virtuales estarán a salvo en </a:t>
            </a:r>
            <a:r>
              <a:rPr lang="es-CO" b="1" dirty="0" smtClean="0">
                <a:effectLst>
                  <a:outerShdw blurRad="38100" dist="38100" dir="2700000" algn="tl">
                    <a:srgbClr val="000000">
                      <a:alpha val="43137"/>
                    </a:srgbClr>
                  </a:outerShdw>
                </a:effectLst>
              </a:rPr>
              <a:t>posesión del </a:t>
            </a:r>
            <a:r>
              <a:rPr lang="es-CO" b="1" dirty="0">
                <a:effectLst>
                  <a:outerShdw blurRad="38100" dist="38100" dir="2700000" algn="tl">
                    <a:srgbClr val="000000">
                      <a:alpha val="43137"/>
                    </a:srgbClr>
                  </a:outerShdw>
                </a:effectLst>
              </a:rPr>
              <a:t>usuario, dondequiera que vayan, durante el tiempo que </a:t>
            </a:r>
            <a:r>
              <a:rPr lang="es-CO" b="1" dirty="0" smtClean="0">
                <a:effectLst>
                  <a:outerShdw blurRad="38100" dist="38100" dir="2700000" algn="tl">
                    <a:srgbClr val="000000">
                      <a:alpha val="43137"/>
                    </a:srgbClr>
                  </a:outerShdw>
                </a:effectLst>
              </a:rPr>
              <a:t>deseen.</a:t>
            </a:r>
            <a:endParaRPr lang="es-CO" dirty="0">
              <a:effectLst>
                <a:outerShdw blurRad="38100" dist="38100" dir="2700000" algn="tl">
                  <a:srgbClr val="000000">
                    <a:alpha val="43137"/>
                  </a:srgbClr>
                </a:outerShdw>
              </a:effectLst>
            </a:endParaRPr>
          </a:p>
          <a:p>
            <a:endParaRPr lang="es-CO" dirty="0"/>
          </a:p>
        </p:txBody>
      </p:sp>
    </p:spTree>
    <p:extLst>
      <p:ext uri="{BB962C8B-B14F-4D97-AF65-F5344CB8AC3E}">
        <p14:creationId xmlns:p14="http://schemas.microsoft.com/office/powerpoint/2010/main" val="3818903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0" y="0"/>
            <a:ext cx="9144000" cy="6858000"/>
          </a:xfrm>
          <a:prstGeom prst="rect">
            <a:avLst/>
          </a:pr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
        <p:nvSpPr>
          <p:cNvPr id="2" name="Título 1"/>
          <p:cNvSpPr>
            <a:spLocks noGrp="1"/>
          </p:cNvSpPr>
          <p:nvPr>
            <p:ph type="title"/>
          </p:nvPr>
        </p:nvSpPr>
        <p:spPr/>
        <p:txBody>
          <a:bodyPr/>
          <a:lstStyle/>
          <a:p>
            <a:pPr algn="ctr"/>
            <a:r>
              <a:rPr lang="es-CO" sz="3600" dirty="0" smtClean="0">
                <a:effectLst>
                  <a:outerShdw blurRad="38100" dist="38100" dir="2700000" algn="tl">
                    <a:srgbClr val="000000">
                      <a:alpha val="43137"/>
                    </a:srgbClr>
                  </a:outerShdw>
                </a:effectLst>
                <a:latin typeface="Square721 BT" panose="020B0504020202060204" pitchFamily="34" charset="0"/>
              </a:rPr>
              <a:t>Qué tan seguro es?……….</a:t>
            </a:r>
            <a:endParaRPr lang="es-CO" sz="3600" dirty="0">
              <a:effectLst>
                <a:outerShdw blurRad="38100" dist="38100" dir="2700000" algn="tl">
                  <a:srgbClr val="000000">
                    <a:alpha val="43137"/>
                  </a:srgbClr>
                </a:outerShdw>
              </a:effectLst>
              <a:latin typeface="Square721 BT" panose="020B0504020202060204" pitchFamily="34" charset="0"/>
            </a:endParaRPr>
          </a:p>
        </p:txBody>
      </p:sp>
      <p:pic>
        <p:nvPicPr>
          <p:cNvPr id="4" name="WhatsApp Video 2018-07-06 at 12.14.20 A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41450" y="2249488"/>
            <a:ext cx="6256338" cy="3541712"/>
          </a:xfrm>
        </p:spPr>
      </p:pic>
    </p:spTree>
    <p:extLst>
      <p:ext uri="{BB962C8B-B14F-4D97-AF65-F5344CB8AC3E}">
        <p14:creationId xmlns:p14="http://schemas.microsoft.com/office/powerpoint/2010/main" val="6171539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Rectángulo 4"/>
          <p:cNvSpPr/>
          <p:nvPr/>
        </p:nvSpPr>
        <p:spPr>
          <a:xfrm>
            <a:off x="0" y="0"/>
            <a:ext cx="9144000" cy="6858000"/>
          </a:xfrm>
          <a:prstGeom prst="rect">
            <a:avLst/>
          </a:prstGeom>
          <a:solidFill>
            <a:srgbClr val="0D0D0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p:cNvSpPr>
            <a:spLocks noGrp="1"/>
          </p:cNvSpPr>
          <p:nvPr>
            <p:ph type="title"/>
          </p:nvPr>
        </p:nvSpPr>
        <p:spPr/>
        <p:txBody>
          <a:bodyPr>
            <a:normAutofit fontScale="90000"/>
          </a:bodyPr>
          <a:lstStyle/>
          <a:p>
            <a:pPr algn="ctr"/>
            <a:r>
              <a:rPr lang="es-CO" sz="5400" dirty="0">
                <a:effectLst>
                  <a:outerShdw blurRad="38100" dist="38100" dir="2700000" algn="tl">
                    <a:srgbClr val="000000">
                      <a:alpha val="43137"/>
                    </a:srgbClr>
                  </a:outerShdw>
                </a:effectLst>
                <a:latin typeface="Square721 BT" panose="020B0504020202060204" pitchFamily="34" charset="0"/>
              </a:rPr>
              <a:t>E</a:t>
            </a:r>
            <a:r>
              <a:rPr lang="es-CO" sz="5400" dirty="0" smtClean="0">
                <a:effectLst>
                  <a:outerShdw blurRad="38100" dist="38100" dir="2700000" algn="tl">
                    <a:srgbClr val="000000">
                      <a:alpha val="43137"/>
                    </a:srgbClr>
                  </a:outerShdw>
                </a:effectLst>
                <a:latin typeface="Square721 BT" panose="020B0504020202060204" pitchFamily="34" charset="0"/>
              </a:rPr>
              <a:t>scasez </a:t>
            </a:r>
            <a:r>
              <a:rPr lang="es-CO" sz="5400" dirty="0">
                <a:effectLst>
                  <a:outerShdw blurRad="38100" dist="38100" dir="2700000" algn="tl">
                    <a:srgbClr val="000000">
                      <a:alpha val="43137"/>
                    </a:srgbClr>
                  </a:outerShdw>
                </a:effectLst>
                <a:latin typeface="Square721 BT" panose="020B0504020202060204" pitchFamily="34" charset="0"/>
              </a:rPr>
              <a:t>de </a:t>
            </a:r>
            <a:r>
              <a:rPr lang="es-CO" sz="5400" dirty="0" smtClean="0">
                <a:effectLst>
                  <a:outerShdw blurRad="38100" dist="38100" dir="2700000" algn="tl">
                    <a:srgbClr val="000000">
                      <a:alpha val="43137"/>
                    </a:srgbClr>
                  </a:outerShdw>
                </a:effectLst>
                <a:latin typeface="Square721 BT" panose="020B0504020202060204" pitchFamily="34" charset="0"/>
              </a:rPr>
              <a:t>Activos</a:t>
            </a:r>
            <a:r>
              <a:rPr lang="es-CO" b="1" dirty="0"/>
              <a:t/>
            </a:r>
            <a:br>
              <a:rPr lang="es-CO" b="1" dirty="0"/>
            </a:br>
            <a:endParaRPr lang="es-CO" dirty="0"/>
          </a:p>
        </p:txBody>
      </p:sp>
      <p:sp>
        <p:nvSpPr>
          <p:cNvPr id="3" name="Marcador de contenido 2"/>
          <p:cNvSpPr>
            <a:spLocks noGrp="1"/>
          </p:cNvSpPr>
          <p:nvPr>
            <p:ph idx="1"/>
          </p:nvPr>
        </p:nvSpPr>
        <p:spPr>
          <a:xfrm>
            <a:off x="611560" y="1700808"/>
            <a:ext cx="3528392" cy="4195481"/>
          </a:xfrm>
        </p:spPr>
        <p:txBody>
          <a:bodyPr>
            <a:normAutofit fontScale="70000" lnSpcReduction="20000"/>
          </a:bodyPr>
          <a:lstStyle/>
          <a:p>
            <a:r>
              <a:rPr lang="es-CO" dirty="0">
                <a:effectLst>
                  <a:outerShdw blurRad="38100" dist="38100" dir="2700000" algn="tl">
                    <a:srgbClr val="000000">
                      <a:alpha val="43137"/>
                    </a:srgbClr>
                  </a:outerShdw>
                </a:effectLst>
              </a:rPr>
              <a:t>Los desarrolladores podrían crear fácilmente páginas web que extraigan datos de la cadena de bloques para que los usuarios rastreen la disponibilidad de sus activos digitales más codiciados. Nadie puede engañar a la cadena de bloques: si hay una cantidad específica de algo allí, eso es todo lo que verá.</a:t>
            </a:r>
          </a:p>
          <a:p>
            <a:pPr marL="0" indent="0" algn="just">
              <a:buNone/>
            </a:pPr>
            <a:r>
              <a:rPr lang="es-CO" b="1" dirty="0">
                <a:effectLst>
                  <a:outerShdw blurRad="38100" dist="38100" dir="2700000" algn="tl">
                    <a:srgbClr val="000000">
                      <a:alpha val="43137"/>
                    </a:srgbClr>
                  </a:outerShdw>
                </a:effectLst>
              </a:rPr>
              <a:t>Esto proporciona una prueba de rareza a cualquiera que desee crear elementos raros de coleccionista digital.</a:t>
            </a:r>
            <a:endParaRPr lang="es-CO" dirty="0">
              <a:effectLst>
                <a:outerShdw blurRad="38100" dist="38100" dir="2700000" algn="tl">
                  <a:srgbClr val="000000">
                    <a:alpha val="43137"/>
                  </a:srgbClr>
                </a:outerShdw>
              </a:effectLst>
            </a:endParaRPr>
          </a:p>
          <a:p>
            <a:pPr marL="0" indent="0">
              <a:buNone/>
            </a:pPr>
            <a:endParaRPr lang="es-CO" dirty="0"/>
          </a:p>
        </p:txBody>
      </p:sp>
    </p:spTree>
    <p:extLst>
      <p:ext uri="{BB962C8B-B14F-4D97-AF65-F5344CB8AC3E}">
        <p14:creationId xmlns:p14="http://schemas.microsoft.com/office/powerpoint/2010/main" val="13378346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TM04033919[[fn=Circuito]]</Template>
  <TotalTime>1747</TotalTime>
  <Words>615</Words>
  <Application>Microsoft Office PowerPoint</Application>
  <PresentationFormat>Presentación en pantalla (4:3)</PresentationFormat>
  <Paragraphs>73</Paragraphs>
  <Slides>19</Slides>
  <Notes>0</Notes>
  <HiddenSlides>0</HiddenSlides>
  <MMClips>2</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19</vt:i4>
      </vt:variant>
    </vt:vector>
  </HeadingPairs>
  <TitlesOfParts>
    <vt:vector size="25" baseType="lpstr">
      <vt:lpstr>Arial</vt:lpstr>
      <vt:lpstr>Gears of Peace</vt:lpstr>
      <vt:lpstr>Square721 BT</vt:lpstr>
      <vt:lpstr>Trebuchet MS</vt:lpstr>
      <vt:lpstr>Tw Cen MT</vt:lpstr>
      <vt:lpstr>Circuito</vt:lpstr>
      <vt:lpstr>BLOCKCHAIN   en   Video Juegos</vt:lpstr>
      <vt:lpstr>Tecnología Blockchain</vt:lpstr>
      <vt:lpstr>Funcionamiento Guía</vt:lpstr>
      <vt:lpstr>Nodos de una blockchain</vt:lpstr>
      <vt:lpstr>Universos Paralelos Y Continuos</vt:lpstr>
      <vt:lpstr>Valorización de Artículos en el juego</vt:lpstr>
      <vt:lpstr>Almacenamiento Seguro</vt:lpstr>
      <vt:lpstr>Qué tan seguro es?……….</vt:lpstr>
      <vt:lpstr>Escasez de Activos </vt:lpstr>
      <vt:lpstr>Economías de juego reguladas</vt:lpstr>
      <vt:lpstr>Rareza por alteración del usuario</vt:lpstr>
      <vt:lpstr>Ahorro de millones en el procesamiento de pagos </vt:lpstr>
      <vt:lpstr>micro-transacciones podrían hacer que el juego sea más justo </vt:lpstr>
      <vt:lpstr>S.D.K Abiertos</vt:lpstr>
      <vt:lpstr>Anti-Fraude</vt:lpstr>
      <vt:lpstr>Democratización</vt:lpstr>
      <vt:lpstr>Financiamiento de proyectos</vt:lpstr>
      <vt:lpstr>Casos Existentes</vt:lpstr>
      <vt:lpstr>Documentación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en  Video Juegos</dc:title>
  <dc:creator>Usuario</dc:creator>
  <cp:lastModifiedBy>Marcos Pimienta Betancourt</cp:lastModifiedBy>
  <cp:revision>50</cp:revision>
  <dcterms:created xsi:type="dcterms:W3CDTF">2018-09-01T16:13:51Z</dcterms:created>
  <dcterms:modified xsi:type="dcterms:W3CDTF">2018-09-07T18:51:38Z</dcterms:modified>
</cp:coreProperties>
</file>